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BF8F17C-8EE6-BE4E-AAB1-68F81E38C5E3}">
          <p14:sldIdLst>
            <p14:sldId id="256"/>
            <p14:sldId id="257"/>
            <p14:sldId id="258"/>
            <p14:sldId id="259"/>
            <p14:sldId id="261"/>
            <p14:sldId id="262"/>
            <p14:sldId id="263"/>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reri Petersen" initials="IP" lastIdx="1" clrIdx="0">
    <p:extLst>
      <p:ext uri="{19B8F6BF-5375-455C-9EA6-DF929625EA0E}">
        <p15:presenceInfo xmlns:p15="http://schemas.microsoft.com/office/powerpoint/2012/main" userId="d00becb2114528d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68"/>
    <p:restoredTop sz="96029"/>
  </p:normalViewPr>
  <p:slideViewPr>
    <p:cSldViewPr snapToGrid="0" snapToObjects="1">
      <p:cViewPr varScale="1">
        <p:scale>
          <a:sx n="84" d="100"/>
          <a:sy n="84" d="100"/>
        </p:scale>
        <p:origin x="184" y="9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jpeg>
</file>

<file path=ppt/media/image10.tiff>
</file>

<file path=ppt/media/image11.tiff>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11/1/20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11/1/20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codepen.io/ireri-school/pen/MWeGMMa"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https://github.com/svsem/Memorai" TargetMode="External"/><Relationship Id="rId3" Type="http://schemas.openxmlformats.org/officeDocument/2006/relationships/hyperlink" Target="https://reactjs-hangman.netlify.com/" TargetMode="External"/><Relationship Id="rId7" Type="http://schemas.openxmlformats.org/officeDocument/2006/relationships/hyperlink" Target="https://svsem.github.io/Memorai/" TargetMode="External"/><Relationship Id="rId2" Type="http://schemas.openxmlformats.org/officeDocument/2006/relationships/hyperlink" Target="https://codepen.io/jjmartucci/pen/MwLxor" TargetMode="External"/><Relationship Id="rId1" Type="http://schemas.openxmlformats.org/officeDocument/2006/relationships/slideLayout" Target="../slideLayouts/slideLayout2.xml"/><Relationship Id="rId6" Type="http://schemas.openxmlformats.org/officeDocument/2006/relationships/hyperlink" Target="https://github.com/sorxrob/poke95" TargetMode="External"/><Relationship Id="rId5" Type="http://schemas.openxmlformats.org/officeDocument/2006/relationships/hyperlink" Target="https://poke95.now.sh/" TargetMode="External"/><Relationship Id="rId4" Type="http://schemas.openxmlformats.org/officeDocument/2006/relationships/hyperlink" Target="https://github.com/vetrivelcsamy/reactjs-hangman"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www.reddit.com/r/reactjs/" TargetMode="External"/><Relationship Id="rId3" Type="http://schemas.openxmlformats.org/officeDocument/2006/relationships/hyperlink" Target="https://reactjs.org/" TargetMode="External"/><Relationship Id="rId7" Type="http://schemas.openxmlformats.org/officeDocument/2006/relationships/hyperlink" Target="https://www.simform.com/why-use-react/" TargetMode="External"/><Relationship Id="rId12" Type="http://schemas.openxmlformats.org/officeDocument/2006/relationships/hyperlink" Target="https://www.w3schools.com/react/default.asp" TargetMode="External"/><Relationship Id="rId2" Type="http://schemas.openxmlformats.org/officeDocument/2006/relationships/hyperlink" Target="https://blog.risingstack.com/the-history-of-react-js-on-a-timeline/" TargetMode="External"/><Relationship Id="rId1" Type="http://schemas.openxmlformats.org/officeDocument/2006/relationships/slideLayout" Target="../slideLayouts/slideLayout2.xml"/><Relationship Id="rId6" Type="http://schemas.openxmlformats.org/officeDocument/2006/relationships/hyperlink" Target="https://www.w3schools.com/react/react_forms.asp" TargetMode="External"/><Relationship Id="rId11" Type="http://schemas.openxmlformats.org/officeDocument/2006/relationships/hyperlink" Target="https://www.codecademy.com/learn/react-101" TargetMode="External"/><Relationship Id="rId5" Type="http://schemas.openxmlformats.org/officeDocument/2006/relationships/hyperlink" Target="https://selleo.com/blog/top-10-companies-using-reactjs" TargetMode="External"/><Relationship Id="rId10" Type="http://schemas.openxmlformats.org/officeDocument/2006/relationships/hyperlink" Target="https://egghead.io/courses/the-beginner-s-guide-to-react" TargetMode="External"/><Relationship Id="rId4" Type="http://schemas.openxmlformats.org/officeDocument/2006/relationships/hyperlink" Target="https://skillcrush.com/blog/what-is-react-js/" TargetMode="External"/><Relationship Id="rId9" Type="http://schemas.openxmlformats.org/officeDocument/2006/relationships/hyperlink" Target="https://reactjs.org/tutorial/tutorial.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4D01C9-1A8A-2648-8CE2-91973B542579}"/>
              </a:ext>
            </a:extLst>
          </p:cNvPr>
          <p:cNvPicPr>
            <a:picLocks noChangeAspect="1"/>
          </p:cNvPicPr>
          <p:nvPr/>
        </p:nvPicPr>
        <p:blipFill>
          <a:blip r:embed="rId2">
            <a:alphaModFix amt="85000"/>
          </a:blip>
          <a:stretch>
            <a:fillRect/>
          </a:stretch>
        </p:blipFill>
        <p:spPr>
          <a:xfrm>
            <a:off x="0" y="-1"/>
            <a:ext cx="12187213" cy="6781801"/>
          </a:xfrm>
          <a:prstGeom prst="rect">
            <a:avLst/>
          </a:prstGeom>
        </p:spPr>
      </p:pic>
      <p:sp>
        <p:nvSpPr>
          <p:cNvPr id="2" name="Title 1">
            <a:extLst>
              <a:ext uri="{FF2B5EF4-FFF2-40B4-BE49-F238E27FC236}">
                <a16:creationId xmlns:a16="http://schemas.microsoft.com/office/drawing/2014/main" id="{71EAF7FF-B9CB-6043-9F6E-77374E3EC9DC}"/>
              </a:ext>
            </a:extLst>
          </p:cNvPr>
          <p:cNvSpPr>
            <a:spLocks noGrp="1"/>
          </p:cNvSpPr>
          <p:nvPr>
            <p:ph type="ctrTitle"/>
          </p:nvPr>
        </p:nvSpPr>
        <p:spPr>
          <a:xfrm>
            <a:off x="1751012" y="609601"/>
            <a:ext cx="8676222" cy="849085"/>
          </a:xfrm>
        </p:spPr>
        <p:txBody>
          <a:bodyPr/>
          <a:lstStyle/>
          <a:p>
            <a:r>
              <a:rPr lang="en-US" dirty="0"/>
              <a:t>REACT.JS</a:t>
            </a:r>
          </a:p>
        </p:txBody>
      </p:sp>
      <p:sp>
        <p:nvSpPr>
          <p:cNvPr id="3" name="Subtitle 2">
            <a:extLst>
              <a:ext uri="{FF2B5EF4-FFF2-40B4-BE49-F238E27FC236}">
                <a16:creationId xmlns:a16="http://schemas.microsoft.com/office/drawing/2014/main" id="{D9C32E59-40AD-CC4D-A57B-F769D13371BA}"/>
              </a:ext>
            </a:extLst>
          </p:cNvPr>
          <p:cNvSpPr>
            <a:spLocks noGrp="1"/>
          </p:cNvSpPr>
          <p:nvPr>
            <p:ph type="subTitle" idx="1"/>
          </p:nvPr>
        </p:nvSpPr>
        <p:spPr>
          <a:xfrm>
            <a:off x="1751012" y="5279570"/>
            <a:ext cx="8676222" cy="511629"/>
          </a:xfrm>
        </p:spPr>
        <p:txBody>
          <a:bodyPr/>
          <a:lstStyle/>
          <a:p>
            <a:r>
              <a:rPr lang="en-US" dirty="0" err="1"/>
              <a:t>Ireri</a:t>
            </a:r>
            <a:r>
              <a:rPr lang="en-US" dirty="0"/>
              <a:t> Petersen – WDD 230</a:t>
            </a:r>
          </a:p>
        </p:txBody>
      </p:sp>
    </p:spTree>
    <p:extLst>
      <p:ext uri="{BB962C8B-B14F-4D97-AF65-F5344CB8AC3E}">
        <p14:creationId xmlns:p14="http://schemas.microsoft.com/office/powerpoint/2010/main" val="324903997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37B11-CDEF-F645-A706-32CCD79A5B06}"/>
              </a:ext>
            </a:extLst>
          </p:cNvPr>
          <p:cNvSpPr>
            <a:spLocks noGrp="1"/>
          </p:cNvSpPr>
          <p:nvPr>
            <p:ph type="title"/>
          </p:nvPr>
        </p:nvSpPr>
        <p:spPr>
          <a:xfrm>
            <a:off x="397565" y="487025"/>
            <a:ext cx="9905998" cy="870857"/>
          </a:xfrm>
        </p:spPr>
        <p:txBody>
          <a:bodyPr/>
          <a:lstStyle/>
          <a:p>
            <a:r>
              <a:rPr lang="en-US" dirty="0"/>
              <a:t>What is react?</a:t>
            </a:r>
          </a:p>
        </p:txBody>
      </p:sp>
      <p:sp>
        <p:nvSpPr>
          <p:cNvPr id="3" name="Content Placeholder 2">
            <a:extLst>
              <a:ext uri="{FF2B5EF4-FFF2-40B4-BE49-F238E27FC236}">
                <a16:creationId xmlns:a16="http://schemas.microsoft.com/office/drawing/2014/main" id="{1ABF9522-F292-C24D-ACFD-BCEFB9C3D3A0}"/>
              </a:ext>
            </a:extLst>
          </p:cNvPr>
          <p:cNvSpPr>
            <a:spLocks noGrp="1"/>
          </p:cNvSpPr>
          <p:nvPr>
            <p:ph idx="1"/>
          </p:nvPr>
        </p:nvSpPr>
        <p:spPr>
          <a:xfrm>
            <a:off x="397566" y="1502229"/>
            <a:ext cx="6705681" cy="4288971"/>
          </a:xfrm>
        </p:spPr>
        <p:txBody>
          <a:bodyPr>
            <a:normAutofit/>
          </a:bodyPr>
          <a:lstStyle/>
          <a:p>
            <a:r>
              <a:rPr lang="en-US" dirty="0" err="1"/>
              <a:t>React.JS</a:t>
            </a:r>
            <a:r>
              <a:rPr lang="en-US" dirty="0"/>
              <a:t> is a front-end JavaScript library used to create and build interactive user interfaces.</a:t>
            </a:r>
          </a:p>
          <a:p>
            <a:r>
              <a:rPr lang="en-US" dirty="0"/>
              <a:t>Mostly used for web and mobile applications</a:t>
            </a:r>
          </a:p>
          <a:p>
            <a:r>
              <a:rPr lang="en-US" dirty="0"/>
              <a:t>Maintained and created by Facebook</a:t>
            </a:r>
          </a:p>
          <a:p>
            <a:r>
              <a:rPr lang="en-US" dirty="0"/>
              <a:t>Initial release to the public: May 2013</a:t>
            </a:r>
          </a:p>
          <a:p>
            <a:r>
              <a:rPr lang="en-US" dirty="0"/>
              <a:t>Many famous companies besides Facebook use React or React Native for their websites and Mobile apps: </a:t>
            </a:r>
            <a:r>
              <a:rPr lang="en-US" dirty="0" err="1"/>
              <a:t>Whatsapp</a:t>
            </a:r>
            <a:r>
              <a:rPr lang="en-US" dirty="0"/>
              <a:t>, Instagram, Khan Academy, Netflix, Discord, Dropbox, etc.</a:t>
            </a:r>
          </a:p>
        </p:txBody>
      </p:sp>
      <p:pic>
        <p:nvPicPr>
          <p:cNvPr id="1026" name="Picture 2" descr="https://s3.amazonaws.com/a.storyblok.com/f/86602/347x568/c1304d5f1d/whatsapp.png">
            <a:extLst>
              <a:ext uri="{FF2B5EF4-FFF2-40B4-BE49-F238E27FC236}">
                <a16:creationId xmlns:a16="http://schemas.microsoft.com/office/drawing/2014/main" id="{0F09EE51-A3CD-444E-A404-90BE374137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0469" y="854765"/>
            <a:ext cx="2245719" cy="37449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s3.amazonaws.com/a.storyblok.com/f/86602/667x365/872ab2fdba/facebook.png">
            <a:extLst>
              <a:ext uri="{FF2B5EF4-FFF2-40B4-BE49-F238E27FC236}">
                <a16:creationId xmlns:a16="http://schemas.microsoft.com/office/drawing/2014/main" id="{19492FED-F326-5E4A-9CA0-CF063448328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257" t="558" r="52082" b="85937"/>
          <a:stretch/>
        </p:blipFill>
        <p:spPr bwMode="auto">
          <a:xfrm>
            <a:off x="8507896" y="326570"/>
            <a:ext cx="3346643" cy="75726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s3.amazonaws.com/a.storyblok.com/f/86602/1543x698/29dac19f16/netflix.png">
            <a:extLst>
              <a:ext uri="{FF2B5EF4-FFF2-40B4-BE49-F238E27FC236}">
                <a16:creationId xmlns:a16="http://schemas.microsoft.com/office/drawing/2014/main" id="{A162AB03-3E99-A941-94A9-A30BEE2005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4104" y="4009000"/>
            <a:ext cx="4360435" cy="209156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Discord privacy: the ultimate guide to stay safe in Discord | CyberNews">
            <a:extLst>
              <a:ext uri="{FF2B5EF4-FFF2-40B4-BE49-F238E27FC236}">
                <a16:creationId xmlns:a16="http://schemas.microsoft.com/office/drawing/2014/main" id="{B521F42D-1D61-964F-9A49-781232FE64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26892" y="2951072"/>
            <a:ext cx="3127647" cy="15638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s3.amazonaws.com/a.storyblok.com/f/86602/1263x718/70171577f6/khan-academy.png">
            <a:extLst>
              <a:ext uri="{FF2B5EF4-FFF2-40B4-BE49-F238E27FC236}">
                <a16:creationId xmlns:a16="http://schemas.microsoft.com/office/drawing/2014/main" id="{659164BF-6332-B64F-8BBA-920973CE905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0710" t="9" r="42747" b="93542"/>
          <a:stretch/>
        </p:blipFill>
        <p:spPr bwMode="auto">
          <a:xfrm>
            <a:off x="7932389" y="2508124"/>
            <a:ext cx="3346643" cy="741757"/>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1036" name="Picture 12" descr="Instagram | Know Your Meme">
            <a:extLst>
              <a:ext uri="{FF2B5EF4-FFF2-40B4-BE49-F238E27FC236}">
                <a16:creationId xmlns:a16="http://schemas.microsoft.com/office/drawing/2014/main" id="{F5C6839B-EC68-2044-B069-B81C3F8FCC5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94051" y="1084583"/>
            <a:ext cx="2560488" cy="1442408"/>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Dropbox">
            <a:extLst>
              <a:ext uri="{FF2B5EF4-FFF2-40B4-BE49-F238E27FC236}">
                <a16:creationId xmlns:a16="http://schemas.microsoft.com/office/drawing/2014/main" id="{BBAD9C80-5EF7-9740-B6F5-5012ACB7C5B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138452" y="2526991"/>
            <a:ext cx="969722" cy="969722"/>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02481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7" presetClass="entr" presetSubtype="1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p:cTn id="13"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1" end="1"/>
                                            </p:txEl>
                                          </p:spTgt>
                                        </p:tgtEl>
                                        <p:attrNameLst>
                                          <p:attrName>ppt_h</p:attrName>
                                        </p:attrNameLst>
                                      </p:cBhvr>
                                      <p:tavLst>
                                        <p:tav tm="0">
                                          <p:val>
                                            <p:strVal val="#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17" presetClass="entr" presetSubtype="1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p:cTn id="19"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3">
                                            <p:txEl>
                                              <p:pRg st="2" end="2"/>
                                            </p:txEl>
                                          </p:spTgt>
                                        </p:tgtEl>
                                        <p:attrNameLst>
                                          <p:attrName>ppt_h</p:attrName>
                                        </p:attrNameLst>
                                      </p:cBhvr>
                                      <p:tavLst>
                                        <p:tav tm="0">
                                          <p:val>
                                            <p:strVal val="#ppt_h"/>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17" presetClass="entr" presetSubtype="10"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p:cTn id="25"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6" dur="500" fill="hold"/>
                                        <p:tgtEl>
                                          <p:spTgt spid="3">
                                            <p:txEl>
                                              <p:pRg st="3" end="3"/>
                                            </p:txEl>
                                          </p:spTgt>
                                        </p:tgtEl>
                                        <p:attrNameLst>
                                          <p:attrName>ppt_h</p:attrName>
                                        </p:attrNameLst>
                                      </p:cBhvr>
                                      <p:tavLst>
                                        <p:tav tm="0">
                                          <p:val>
                                            <p:strVal val="#ppt_h"/>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55" presetClass="entr" presetSubtype="0" fill="hold" nodeType="clickEffect">
                                  <p:stCondLst>
                                    <p:cond delay="0"/>
                                  </p:stCondLst>
                                  <p:childTnLst>
                                    <p:set>
                                      <p:cBhvr>
                                        <p:cTn id="30" dur="1" fill="hold">
                                          <p:stCondLst>
                                            <p:cond delay="0"/>
                                          </p:stCondLst>
                                        </p:cTn>
                                        <p:tgtEl>
                                          <p:spTgt spid="1028"/>
                                        </p:tgtEl>
                                        <p:attrNameLst>
                                          <p:attrName>style.visibility</p:attrName>
                                        </p:attrNameLst>
                                      </p:cBhvr>
                                      <p:to>
                                        <p:strVal val="visible"/>
                                      </p:to>
                                    </p:set>
                                    <p:anim calcmode="lin" valueType="num">
                                      <p:cBhvr>
                                        <p:cTn id="31" dur="1000" fill="hold"/>
                                        <p:tgtEl>
                                          <p:spTgt spid="1028"/>
                                        </p:tgtEl>
                                        <p:attrNameLst>
                                          <p:attrName>ppt_w</p:attrName>
                                        </p:attrNameLst>
                                      </p:cBhvr>
                                      <p:tavLst>
                                        <p:tav tm="0">
                                          <p:val>
                                            <p:strVal val="#ppt_w*0.70"/>
                                          </p:val>
                                        </p:tav>
                                        <p:tav tm="100000">
                                          <p:val>
                                            <p:strVal val="#ppt_w"/>
                                          </p:val>
                                        </p:tav>
                                      </p:tavLst>
                                    </p:anim>
                                    <p:anim calcmode="lin" valueType="num">
                                      <p:cBhvr>
                                        <p:cTn id="32" dur="1000" fill="hold"/>
                                        <p:tgtEl>
                                          <p:spTgt spid="1028"/>
                                        </p:tgtEl>
                                        <p:attrNameLst>
                                          <p:attrName>ppt_h</p:attrName>
                                        </p:attrNameLst>
                                      </p:cBhvr>
                                      <p:tavLst>
                                        <p:tav tm="0">
                                          <p:val>
                                            <p:strVal val="#ppt_h"/>
                                          </p:val>
                                        </p:tav>
                                        <p:tav tm="100000">
                                          <p:val>
                                            <p:strVal val="#ppt_h"/>
                                          </p:val>
                                        </p:tav>
                                      </p:tavLst>
                                    </p:anim>
                                    <p:animEffect transition="in" filter="fade">
                                      <p:cBhvr>
                                        <p:cTn id="33" dur="1000"/>
                                        <p:tgtEl>
                                          <p:spTgt spid="1028"/>
                                        </p:tgtEl>
                                      </p:cBhvr>
                                    </p:animEffect>
                                  </p:childTnLst>
                                </p:cTn>
                              </p:par>
                              <p:par>
                                <p:cTn id="34" presetID="55" presetClass="entr" presetSubtype="0" fill="hold" nodeType="withEffect">
                                  <p:stCondLst>
                                    <p:cond delay="0"/>
                                  </p:stCondLst>
                                  <p:childTnLst>
                                    <p:set>
                                      <p:cBhvr>
                                        <p:cTn id="35" dur="1" fill="hold">
                                          <p:stCondLst>
                                            <p:cond delay="0"/>
                                          </p:stCondLst>
                                        </p:cTn>
                                        <p:tgtEl>
                                          <p:spTgt spid="1026"/>
                                        </p:tgtEl>
                                        <p:attrNameLst>
                                          <p:attrName>style.visibility</p:attrName>
                                        </p:attrNameLst>
                                      </p:cBhvr>
                                      <p:to>
                                        <p:strVal val="visible"/>
                                      </p:to>
                                    </p:set>
                                    <p:anim calcmode="lin" valueType="num">
                                      <p:cBhvr>
                                        <p:cTn id="36" dur="1000" fill="hold"/>
                                        <p:tgtEl>
                                          <p:spTgt spid="1026"/>
                                        </p:tgtEl>
                                        <p:attrNameLst>
                                          <p:attrName>ppt_w</p:attrName>
                                        </p:attrNameLst>
                                      </p:cBhvr>
                                      <p:tavLst>
                                        <p:tav tm="0">
                                          <p:val>
                                            <p:strVal val="#ppt_w*0.70"/>
                                          </p:val>
                                        </p:tav>
                                        <p:tav tm="100000">
                                          <p:val>
                                            <p:strVal val="#ppt_w"/>
                                          </p:val>
                                        </p:tav>
                                      </p:tavLst>
                                    </p:anim>
                                    <p:anim calcmode="lin" valueType="num">
                                      <p:cBhvr>
                                        <p:cTn id="37" dur="1000" fill="hold"/>
                                        <p:tgtEl>
                                          <p:spTgt spid="1026"/>
                                        </p:tgtEl>
                                        <p:attrNameLst>
                                          <p:attrName>ppt_h</p:attrName>
                                        </p:attrNameLst>
                                      </p:cBhvr>
                                      <p:tavLst>
                                        <p:tav tm="0">
                                          <p:val>
                                            <p:strVal val="#ppt_h"/>
                                          </p:val>
                                        </p:tav>
                                        <p:tav tm="100000">
                                          <p:val>
                                            <p:strVal val="#ppt_h"/>
                                          </p:val>
                                        </p:tav>
                                      </p:tavLst>
                                    </p:anim>
                                    <p:animEffect transition="in" filter="fade">
                                      <p:cBhvr>
                                        <p:cTn id="38" dur="1000"/>
                                        <p:tgtEl>
                                          <p:spTgt spid="1026"/>
                                        </p:tgtEl>
                                      </p:cBhvr>
                                    </p:animEffect>
                                  </p:childTnLst>
                                </p:cTn>
                              </p:par>
                              <p:par>
                                <p:cTn id="39" presetID="55" presetClass="entr" presetSubtype="0" fill="hold" nodeType="withEffect">
                                  <p:stCondLst>
                                    <p:cond delay="0"/>
                                  </p:stCondLst>
                                  <p:childTnLst>
                                    <p:set>
                                      <p:cBhvr>
                                        <p:cTn id="40" dur="1" fill="hold">
                                          <p:stCondLst>
                                            <p:cond delay="0"/>
                                          </p:stCondLst>
                                        </p:cTn>
                                        <p:tgtEl>
                                          <p:spTgt spid="1036"/>
                                        </p:tgtEl>
                                        <p:attrNameLst>
                                          <p:attrName>style.visibility</p:attrName>
                                        </p:attrNameLst>
                                      </p:cBhvr>
                                      <p:to>
                                        <p:strVal val="visible"/>
                                      </p:to>
                                    </p:set>
                                    <p:anim calcmode="lin" valueType="num">
                                      <p:cBhvr>
                                        <p:cTn id="41" dur="1000" fill="hold"/>
                                        <p:tgtEl>
                                          <p:spTgt spid="1036"/>
                                        </p:tgtEl>
                                        <p:attrNameLst>
                                          <p:attrName>ppt_w</p:attrName>
                                        </p:attrNameLst>
                                      </p:cBhvr>
                                      <p:tavLst>
                                        <p:tav tm="0">
                                          <p:val>
                                            <p:strVal val="#ppt_w*0.70"/>
                                          </p:val>
                                        </p:tav>
                                        <p:tav tm="100000">
                                          <p:val>
                                            <p:strVal val="#ppt_w"/>
                                          </p:val>
                                        </p:tav>
                                      </p:tavLst>
                                    </p:anim>
                                    <p:anim calcmode="lin" valueType="num">
                                      <p:cBhvr>
                                        <p:cTn id="42" dur="1000" fill="hold"/>
                                        <p:tgtEl>
                                          <p:spTgt spid="1036"/>
                                        </p:tgtEl>
                                        <p:attrNameLst>
                                          <p:attrName>ppt_h</p:attrName>
                                        </p:attrNameLst>
                                      </p:cBhvr>
                                      <p:tavLst>
                                        <p:tav tm="0">
                                          <p:val>
                                            <p:strVal val="#ppt_h"/>
                                          </p:val>
                                        </p:tav>
                                        <p:tav tm="100000">
                                          <p:val>
                                            <p:strVal val="#ppt_h"/>
                                          </p:val>
                                        </p:tav>
                                      </p:tavLst>
                                    </p:anim>
                                    <p:animEffect transition="in" filter="fade">
                                      <p:cBhvr>
                                        <p:cTn id="43" dur="1000"/>
                                        <p:tgtEl>
                                          <p:spTgt spid="1036"/>
                                        </p:tgtEl>
                                      </p:cBhvr>
                                    </p:animEffect>
                                  </p:childTnLst>
                                </p:cTn>
                              </p:par>
                              <p:par>
                                <p:cTn id="44" presetID="55" presetClass="entr" presetSubtype="0" fill="hold" nodeType="withEffect">
                                  <p:stCondLst>
                                    <p:cond delay="0"/>
                                  </p:stCondLst>
                                  <p:childTnLst>
                                    <p:set>
                                      <p:cBhvr>
                                        <p:cTn id="45" dur="1" fill="hold">
                                          <p:stCondLst>
                                            <p:cond delay="0"/>
                                          </p:stCondLst>
                                        </p:cTn>
                                        <p:tgtEl>
                                          <p:spTgt spid="1032"/>
                                        </p:tgtEl>
                                        <p:attrNameLst>
                                          <p:attrName>style.visibility</p:attrName>
                                        </p:attrNameLst>
                                      </p:cBhvr>
                                      <p:to>
                                        <p:strVal val="visible"/>
                                      </p:to>
                                    </p:set>
                                    <p:anim calcmode="lin" valueType="num">
                                      <p:cBhvr>
                                        <p:cTn id="46" dur="1000" fill="hold"/>
                                        <p:tgtEl>
                                          <p:spTgt spid="1032"/>
                                        </p:tgtEl>
                                        <p:attrNameLst>
                                          <p:attrName>ppt_w</p:attrName>
                                        </p:attrNameLst>
                                      </p:cBhvr>
                                      <p:tavLst>
                                        <p:tav tm="0">
                                          <p:val>
                                            <p:strVal val="#ppt_w*0.70"/>
                                          </p:val>
                                        </p:tav>
                                        <p:tav tm="100000">
                                          <p:val>
                                            <p:strVal val="#ppt_w"/>
                                          </p:val>
                                        </p:tav>
                                      </p:tavLst>
                                    </p:anim>
                                    <p:anim calcmode="lin" valueType="num">
                                      <p:cBhvr>
                                        <p:cTn id="47" dur="1000" fill="hold"/>
                                        <p:tgtEl>
                                          <p:spTgt spid="1032"/>
                                        </p:tgtEl>
                                        <p:attrNameLst>
                                          <p:attrName>ppt_h</p:attrName>
                                        </p:attrNameLst>
                                      </p:cBhvr>
                                      <p:tavLst>
                                        <p:tav tm="0">
                                          <p:val>
                                            <p:strVal val="#ppt_h"/>
                                          </p:val>
                                        </p:tav>
                                        <p:tav tm="100000">
                                          <p:val>
                                            <p:strVal val="#ppt_h"/>
                                          </p:val>
                                        </p:tav>
                                      </p:tavLst>
                                    </p:anim>
                                    <p:animEffect transition="in" filter="fade">
                                      <p:cBhvr>
                                        <p:cTn id="48" dur="1000"/>
                                        <p:tgtEl>
                                          <p:spTgt spid="1032"/>
                                        </p:tgtEl>
                                      </p:cBhvr>
                                    </p:animEffect>
                                  </p:childTnLst>
                                </p:cTn>
                              </p:par>
                              <p:par>
                                <p:cTn id="49" presetID="55" presetClass="entr" presetSubtype="0" fill="hold" nodeType="withEffect">
                                  <p:stCondLst>
                                    <p:cond delay="0"/>
                                  </p:stCondLst>
                                  <p:childTnLst>
                                    <p:set>
                                      <p:cBhvr>
                                        <p:cTn id="50" dur="1" fill="hold">
                                          <p:stCondLst>
                                            <p:cond delay="0"/>
                                          </p:stCondLst>
                                        </p:cTn>
                                        <p:tgtEl>
                                          <p:spTgt spid="1038"/>
                                        </p:tgtEl>
                                        <p:attrNameLst>
                                          <p:attrName>style.visibility</p:attrName>
                                        </p:attrNameLst>
                                      </p:cBhvr>
                                      <p:to>
                                        <p:strVal val="visible"/>
                                      </p:to>
                                    </p:set>
                                    <p:anim calcmode="lin" valueType="num">
                                      <p:cBhvr>
                                        <p:cTn id="51" dur="1000" fill="hold"/>
                                        <p:tgtEl>
                                          <p:spTgt spid="1038"/>
                                        </p:tgtEl>
                                        <p:attrNameLst>
                                          <p:attrName>ppt_w</p:attrName>
                                        </p:attrNameLst>
                                      </p:cBhvr>
                                      <p:tavLst>
                                        <p:tav tm="0">
                                          <p:val>
                                            <p:strVal val="#ppt_w*0.70"/>
                                          </p:val>
                                        </p:tav>
                                        <p:tav tm="100000">
                                          <p:val>
                                            <p:strVal val="#ppt_w"/>
                                          </p:val>
                                        </p:tav>
                                      </p:tavLst>
                                    </p:anim>
                                    <p:anim calcmode="lin" valueType="num">
                                      <p:cBhvr>
                                        <p:cTn id="52" dur="1000" fill="hold"/>
                                        <p:tgtEl>
                                          <p:spTgt spid="1038"/>
                                        </p:tgtEl>
                                        <p:attrNameLst>
                                          <p:attrName>ppt_h</p:attrName>
                                        </p:attrNameLst>
                                      </p:cBhvr>
                                      <p:tavLst>
                                        <p:tav tm="0">
                                          <p:val>
                                            <p:strVal val="#ppt_h"/>
                                          </p:val>
                                        </p:tav>
                                        <p:tav tm="100000">
                                          <p:val>
                                            <p:strVal val="#ppt_h"/>
                                          </p:val>
                                        </p:tav>
                                      </p:tavLst>
                                    </p:anim>
                                    <p:animEffect transition="in" filter="fade">
                                      <p:cBhvr>
                                        <p:cTn id="53" dur="1000"/>
                                        <p:tgtEl>
                                          <p:spTgt spid="1038"/>
                                        </p:tgtEl>
                                      </p:cBhvr>
                                    </p:animEffect>
                                  </p:childTnLst>
                                </p:cTn>
                              </p:par>
                              <p:par>
                                <p:cTn id="54" presetID="55" presetClass="entr" presetSubtype="0" fill="hold" nodeType="withEffect">
                                  <p:stCondLst>
                                    <p:cond delay="0"/>
                                  </p:stCondLst>
                                  <p:childTnLst>
                                    <p:set>
                                      <p:cBhvr>
                                        <p:cTn id="55" dur="1" fill="hold">
                                          <p:stCondLst>
                                            <p:cond delay="0"/>
                                          </p:stCondLst>
                                        </p:cTn>
                                        <p:tgtEl>
                                          <p:spTgt spid="1034"/>
                                        </p:tgtEl>
                                        <p:attrNameLst>
                                          <p:attrName>style.visibility</p:attrName>
                                        </p:attrNameLst>
                                      </p:cBhvr>
                                      <p:to>
                                        <p:strVal val="visible"/>
                                      </p:to>
                                    </p:set>
                                    <p:anim calcmode="lin" valueType="num">
                                      <p:cBhvr>
                                        <p:cTn id="56" dur="1000" fill="hold"/>
                                        <p:tgtEl>
                                          <p:spTgt spid="1034"/>
                                        </p:tgtEl>
                                        <p:attrNameLst>
                                          <p:attrName>ppt_w</p:attrName>
                                        </p:attrNameLst>
                                      </p:cBhvr>
                                      <p:tavLst>
                                        <p:tav tm="0">
                                          <p:val>
                                            <p:strVal val="#ppt_w*0.70"/>
                                          </p:val>
                                        </p:tav>
                                        <p:tav tm="100000">
                                          <p:val>
                                            <p:strVal val="#ppt_w"/>
                                          </p:val>
                                        </p:tav>
                                      </p:tavLst>
                                    </p:anim>
                                    <p:anim calcmode="lin" valueType="num">
                                      <p:cBhvr>
                                        <p:cTn id="57" dur="1000" fill="hold"/>
                                        <p:tgtEl>
                                          <p:spTgt spid="1034"/>
                                        </p:tgtEl>
                                        <p:attrNameLst>
                                          <p:attrName>ppt_h</p:attrName>
                                        </p:attrNameLst>
                                      </p:cBhvr>
                                      <p:tavLst>
                                        <p:tav tm="0">
                                          <p:val>
                                            <p:strVal val="#ppt_h"/>
                                          </p:val>
                                        </p:tav>
                                        <p:tav tm="100000">
                                          <p:val>
                                            <p:strVal val="#ppt_h"/>
                                          </p:val>
                                        </p:tav>
                                      </p:tavLst>
                                    </p:anim>
                                    <p:animEffect transition="in" filter="fade">
                                      <p:cBhvr>
                                        <p:cTn id="58" dur="1000"/>
                                        <p:tgtEl>
                                          <p:spTgt spid="1034"/>
                                        </p:tgtEl>
                                      </p:cBhvr>
                                    </p:animEffect>
                                  </p:childTnLst>
                                </p:cTn>
                              </p:par>
                              <p:par>
                                <p:cTn id="59" presetID="55" presetClass="entr" presetSubtype="0" fill="hold" nodeType="withEffect">
                                  <p:stCondLst>
                                    <p:cond delay="0"/>
                                  </p:stCondLst>
                                  <p:childTnLst>
                                    <p:set>
                                      <p:cBhvr>
                                        <p:cTn id="60" dur="1" fill="hold">
                                          <p:stCondLst>
                                            <p:cond delay="0"/>
                                          </p:stCondLst>
                                        </p:cTn>
                                        <p:tgtEl>
                                          <p:spTgt spid="1030"/>
                                        </p:tgtEl>
                                        <p:attrNameLst>
                                          <p:attrName>style.visibility</p:attrName>
                                        </p:attrNameLst>
                                      </p:cBhvr>
                                      <p:to>
                                        <p:strVal val="visible"/>
                                      </p:to>
                                    </p:set>
                                    <p:anim calcmode="lin" valueType="num">
                                      <p:cBhvr>
                                        <p:cTn id="61" dur="1000" fill="hold"/>
                                        <p:tgtEl>
                                          <p:spTgt spid="1030"/>
                                        </p:tgtEl>
                                        <p:attrNameLst>
                                          <p:attrName>ppt_w</p:attrName>
                                        </p:attrNameLst>
                                      </p:cBhvr>
                                      <p:tavLst>
                                        <p:tav tm="0">
                                          <p:val>
                                            <p:strVal val="#ppt_w*0.70"/>
                                          </p:val>
                                        </p:tav>
                                        <p:tav tm="100000">
                                          <p:val>
                                            <p:strVal val="#ppt_w"/>
                                          </p:val>
                                        </p:tav>
                                      </p:tavLst>
                                    </p:anim>
                                    <p:anim calcmode="lin" valueType="num">
                                      <p:cBhvr>
                                        <p:cTn id="62" dur="1000" fill="hold"/>
                                        <p:tgtEl>
                                          <p:spTgt spid="1030"/>
                                        </p:tgtEl>
                                        <p:attrNameLst>
                                          <p:attrName>ppt_h</p:attrName>
                                        </p:attrNameLst>
                                      </p:cBhvr>
                                      <p:tavLst>
                                        <p:tav tm="0">
                                          <p:val>
                                            <p:strVal val="#ppt_h"/>
                                          </p:val>
                                        </p:tav>
                                        <p:tav tm="100000">
                                          <p:val>
                                            <p:strVal val="#ppt_h"/>
                                          </p:val>
                                        </p:tav>
                                      </p:tavLst>
                                    </p:anim>
                                    <p:animEffect transition="in" filter="fade">
                                      <p:cBhvr>
                                        <p:cTn id="63" dur="1000"/>
                                        <p:tgtEl>
                                          <p:spTgt spid="1030"/>
                                        </p:tgtEl>
                                      </p:cBhvr>
                                    </p:animEffect>
                                  </p:childTnLst>
                                </p:cTn>
                              </p:par>
                            </p:childTnLst>
                          </p:cTn>
                        </p:par>
                      </p:childTnLst>
                    </p:cTn>
                  </p:par>
                  <p:par>
                    <p:cTn id="64" fill="hold">
                      <p:stCondLst>
                        <p:cond delay="indefinite"/>
                      </p:stCondLst>
                      <p:childTnLst>
                        <p:par>
                          <p:cTn id="65" fill="hold">
                            <p:stCondLst>
                              <p:cond delay="0"/>
                            </p:stCondLst>
                            <p:childTnLst>
                              <p:par>
                                <p:cTn id="66" presetID="17" presetClass="entr" presetSubtype="10" fill="hold" grpId="0" nodeType="clickEffect">
                                  <p:stCondLst>
                                    <p:cond delay="0"/>
                                  </p:stCondLst>
                                  <p:childTnLst>
                                    <p:set>
                                      <p:cBhvr>
                                        <p:cTn id="67" dur="1" fill="hold">
                                          <p:stCondLst>
                                            <p:cond delay="0"/>
                                          </p:stCondLst>
                                        </p:cTn>
                                        <p:tgtEl>
                                          <p:spTgt spid="3">
                                            <p:txEl>
                                              <p:pRg st="4" end="4"/>
                                            </p:txEl>
                                          </p:spTgt>
                                        </p:tgtEl>
                                        <p:attrNameLst>
                                          <p:attrName>style.visibility</p:attrName>
                                        </p:attrNameLst>
                                      </p:cBhvr>
                                      <p:to>
                                        <p:strVal val="visible"/>
                                      </p:to>
                                    </p:set>
                                    <p:anim calcmode="lin" valueType="num">
                                      <p:cBhvr>
                                        <p:cTn id="68"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69" dur="500" fill="hold"/>
                                        <p:tgtEl>
                                          <p:spTgt spid="3">
                                            <p:txEl>
                                              <p:pRg st="4" end="4"/>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3B6C9-0D40-5845-8D71-AD962BD1CAF7}"/>
              </a:ext>
            </a:extLst>
          </p:cNvPr>
          <p:cNvSpPr>
            <a:spLocks noGrp="1"/>
          </p:cNvSpPr>
          <p:nvPr>
            <p:ph type="title"/>
          </p:nvPr>
        </p:nvSpPr>
        <p:spPr>
          <a:xfrm>
            <a:off x="1141413" y="609600"/>
            <a:ext cx="9905998" cy="968829"/>
          </a:xfrm>
        </p:spPr>
        <p:txBody>
          <a:bodyPr/>
          <a:lstStyle/>
          <a:p>
            <a:pPr algn="ctr"/>
            <a:r>
              <a:rPr lang="en-US" dirty="0"/>
              <a:t>Why should you learn to use react?</a:t>
            </a:r>
          </a:p>
        </p:txBody>
      </p:sp>
      <p:sp>
        <p:nvSpPr>
          <p:cNvPr id="3" name="Content Placeholder 2">
            <a:extLst>
              <a:ext uri="{FF2B5EF4-FFF2-40B4-BE49-F238E27FC236}">
                <a16:creationId xmlns:a16="http://schemas.microsoft.com/office/drawing/2014/main" id="{13EAEDDD-24EE-8F42-B5D9-C1055093F6F3}"/>
              </a:ext>
            </a:extLst>
          </p:cNvPr>
          <p:cNvSpPr>
            <a:spLocks noGrp="1"/>
          </p:cNvSpPr>
          <p:nvPr>
            <p:ph idx="1"/>
          </p:nvPr>
        </p:nvSpPr>
        <p:spPr>
          <a:xfrm>
            <a:off x="3275806" y="1578429"/>
            <a:ext cx="5637211" cy="1975995"/>
          </a:xfrm>
        </p:spPr>
        <p:txBody>
          <a:bodyPr/>
          <a:lstStyle/>
          <a:p>
            <a:r>
              <a:rPr lang="en-US" dirty="0"/>
              <a:t>Faster interface rendering (faster load time) due to the use of JSX and Virtual DOM</a:t>
            </a:r>
          </a:p>
          <a:p>
            <a:r>
              <a:rPr lang="en-US" dirty="0"/>
              <a:t>Easy to use</a:t>
            </a:r>
          </a:p>
          <a:p>
            <a:r>
              <a:rPr lang="en-US" dirty="0"/>
              <a:t>Ability to reuse code</a:t>
            </a:r>
          </a:p>
        </p:txBody>
      </p:sp>
      <p:sp>
        <p:nvSpPr>
          <p:cNvPr id="5" name="TextBox 4">
            <a:extLst>
              <a:ext uri="{FF2B5EF4-FFF2-40B4-BE49-F238E27FC236}">
                <a16:creationId xmlns:a16="http://schemas.microsoft.com/office/drawing/2014/main" id="{68484315-C926-CB4B-8D3A-3ED6D36F4167}"/>
              </a:ext>
            </a:extLst>
          </p:cNvPr>
          <p:cNvSpPr txBox="1"/>
          <p:nvPr/>
        </p:nvSpPr>
        <p:spPr>
          <a:xfrm>
            <a:off x="1141413" y="4049960"/>
            <a:ext cx="9905998" cy="1077218"/>
          </a:xfrm>
          <a:prstGeom prst="rect">
            <a:avLst/>
          </a:prstGeom>
          <a:noFill/>
        </p:spPr>
        <p:txBody>
          <a:bodyPr wrap="square" rtlCol="0">
            <a:spAutoFit/>
          </a:bodyPr>
          <a:lstStyle/>
          <a:p>
            <a:r>
              <a:rPr lang="en-US" sz="1600" dirty="0">
                <a:solidFill>
                  <a:schemeClr val="tx1">
                    <a:lumMod val="85000"/>
                  </a:schemeClr>
                </a:solidFill>
              </a:rPr>
              <a:t>Besides the advantages of using React, it’s used by a large percentage of developers (according to Web Technology Surveys, React is used by about 46% of all the world’s websites). Most front-end development jobs include </a:t>
            </a:r>
            <a:r>
              <a:rPr lang="en-US" sz="1600" dirty="0" err="1">
                <a:solidFill>
                  <a:schemeClr val="tx1">
                    <a:lumMod val="85000"/>
                  </a:schemeClr>
                </a:solidFill>
              </a:rPr>
              <a:t>React.js</a:t>
            </a:r>
            <a:r>
              <a:rPr lang="en-US" sz="1600" dirty="0">
                <a:solidFill>
                  <a:schemeClr val="tx1">
                    <a:lumMod val="85000"/>
                  </a:schemeClr>
                </a:solidFill>
              </a:rPr>
              <a:t> as a required or preferred skill. This is true for both web- and mobile-app focused job positions.</a:t>
            </a:r>
          </a:p>
        </p:txBody>
      </p:sp>
    </p:spTree>
    <p:extLst>
      <p:ext uri="{BB962C8B-B14F-4D97-AF65-F5344CB8AC3E}">
        <p14:creationId xmlns:p14="http://schemas.microsoft.com/office/powerpoint/2010/main" val="15289172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dissolv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38C5D-FC5D-6740-B4D2-785B97C6218E}"/>
              </a:ext>
            </a:extLst>
          </p:cNvPr>
          <p:cNvSpPr>
            <a:spLocks noGrp="1"/>
          </p:cNvSpPr>
          <p:nvPr>
            <p:ph type="title"/>
          </p:nvPr>
        </p:nvSpPr>
        <p:spPr>
          <a:xfrm>
            <a:off x="356221" y="298174"/>
            <a:ext cx="4156144" cy="793709"/>
          </a:xfrm>
        </p:spPr>
        <p:txBody>
          <a:bodyPr/>
          <a:lstStyle/>
          <a:p>
            <a:r>
              <a:rPr lang="en-US" dirty="0"/>
              <a:t>How to use react</a:t>
            </a:r>
          </a:p>
        </p:txBody>
      </p:sp>
      <p:pic>
        <p:nvPicPr>
          <p:cNvPr id="4" name="Picture 3">
            <a:extLst>
              <a:ext uri="{FF2B5EF4-FFF2-40B4-BE49-F238E27FC236}">
                <a16:creationId xmlns:a16="http://schemas.microsoft.com/office/drawing/2014/main" id="{44E1766D-C205-9C4A-BCCF-BDB5D49C8F4D}"/>
              </a:ext>
            </a:extLst>
          </p:cNvPr>
          <p:cNvPicPr>
            <a:picLocks noChangeAspect="1"/>
          </p:cNvPicPr>
          <p:nvPr/>
        </p:nvPicPr>
        <p:blipFill rotWithShape="1">
          <a:blip r:embed="rId2"/>
          <a:srcRect l="-1" t="12088" r="48570"/>
          <a:stretch/>
        </p:blipFill>
        <p:spPr>
          <a:xfrm>
            <a:off x="4114801" y="1824497"/>
            <a:ext cx="3629699" cy="2963735"/>
          </a:xfrm>
          <a:prstGeom prst="rect">
            <a:avLst/>
          </a:prstGeom>
          <a:ln>
            <a:solidFill>
              <a:schemeClr val="tx1"/>
            </a:solidFill>
          </a:ln>
        </p:spPr>
      </p:pic>
      <p:sp>
        <p:nvSpPr>
          <p:cNvPr id="6" name="TextBox 5">
            <a:extLst>
              <a:ext uri="{FF2B5EF4-FFF2-40B4-BE49-F238E27FC236}">
                <a16:creationId xmlns:a16="http://schemas.microsoft.com/office/drawing/2014/main" id="{637AECE6-85F5-8C49-8981-835A9FFA0C09}"/>
              </a:ext>
            </a:extLst>
          </p:cNvPr>
          <p:cNvSpPr txBox="1"/>
          <p:nvPr/>
        </p:nvSpPr>
        <p:spPr>
          <a:xfrm>
            <a:off x="4303643" y="5521167"/>
            <a:ext cx="3231975" cy="461665"/>
          </a:xfrm>
          <a:prstGeom prst="rect">
            <a:avLst/>
          </a:prstGeom>
          <a:noFill/>
        </p:spPr>
        <p:txBody>
          <a:bodyPr wrap="none" rtlCol="0">
            <a:spAutoFit/>
          </a:bodyPr>
          <a:lstStyle/>
          <a:p>
            <a:r>
              <a:rPr lang="en-US" sz="2400" b="1" dirty="0"/>
              <a:t>Result: “Hello Taylor”</a:t>
            </a:r>
          </a:p>
        </p:txBody>
      </p:sp>
      <p:cxnSp>
        <p:nvCxnSpPr>
          <p:cNvPr id="9" name="Straight Arrow Connector 8">
            <a:extLst>
              <a:ext uri="{FF2B5EF4-FFF2-40B4-BE49-F238E27FC236}">
                <a16:creationId xmlns:a16="http://schemas.microsoft.com/office/drawing/2014/main" id="{382467DE-CCF6-A544-A980-D42B688890BC}"/>
              </a:ext>
            </a:extLst>
          </p:cNvPr>
          <p:cNvCxnSpPr>
            <a:cxnSpLocks/>
          </p:cNvCxnSpPr>
          <p:nvPr/>
        </p:nvCxnSpPr>
        <p:spPr>
          <a:xfrm>
            <a:off x="3468757" y="1666443"/>
            <a:ext cx="596349" cy="316108"/>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14" name="Frame 13">
            <a:extLst>
              <a:ext uri="{FF2B5EF4-FFF2-40B4-BE49-F238E27FC236}">
                <a16:creationId xmlns:a16="http://schemas.microsoft.com/office/drawing/2014/main" id="{618BD8BB-F7AA-CA46-9BEA-9035A95C35EF}"/>
              </a:ext>
            </a:extLst>
          </p:cNvPr>
          <p:cNvSpPr/>
          <p:nvPr/>
        </p:nvSpPr>
        <p:spPr>
          <a:xfrm>
            <a:off x="4214190" y="1918252"/>
            <a:ext cx="3419061" cy="248478"/>
          </a:xfrm>
          <a:prstGeom prst="frame">
            <a:avLst/>
          </a:prstGeom>
          <a:solidFill>
            <a:srgbClr val="FFFF0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Frame 14">
            <a:extLst>
              <a:ext uri="{FF2B5EF4-FFF2-40B4-BE49-F238E27FC236}">
                <a16:creationId xmlns:a16="http://schemas.microsoft.com/office/drawing/2014/main" id="{9A7CF061-42A2-294B-8FE7-7C3B0C44F78F}"/>
              </a:ext>
            </a:extLst>
          </p:cNvPr>
          <p:cNvSpPr/>
          <p:nvPr/>
        </p:nvSpPr>
        <p:spPr>
          <a:xfrm>
            <a:off x="4303643" y="2087217"/>
            <a:ext cx="904461" cy="288235"/>
          </a:xfrm>
          <a:prstGeom prst="fram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TextBox 15">
            <a:extLst>
              <a:ext uri="{FF2B5EF4-FFF2-40B4-BE49-F238E27FC236}">
                <a16:creationId xmlns:a16="http://schemas.microsoft.com/office/drawing/2014/main" id="{D5BFF166-BD57-414A-BDF4-CF02F5C5F4D0}"/>
              </a:ext>
            </a:extLst>
          </p:cNvPr>
          <p:cNvSpPr txBox="1"/>
          <p:nvPr/>
        </p:nvSpPr>
        <p:spPr>
          <a:xfrm>
            <a:off x="882201" y="1256220"/>
            <a:ext cx="3052106" cy="830997"/>
          </a:xfrm>
          <a:prstGeom prst="rect">
            <a:avLst/>
          </a:prstGeom>
          <a:noFill/>
        </p:spPr>
        <p:txBody>
          <a:bodyPr wrap="square" rtlCol="0">
            <a:spAutoFit/>
          </a:bodyPr>
          <a:lstStyle/>
          <a:p>
            <a:r>
              <a:rPr lang="en-US" sz="1600" dirty="0"/>
              <a:t>Create a class in JavaScript that “extends” the base </a:t>
            </a:r>
            <a:r>
              <a:rPr lang="en-US" sz="1600" dirty="0" err="1"/>
              <a:t>React.Component</a:t>
            </a:r>
            <a:r>
              <a:rPr lang="en-US" sz="1600" dirty="0"/>
              <a:t> class.</a:t>
            </a:r>
          </a:p>
        </p:txBody>
      </p:sp>
      <p:pic>
        <p:nvPicPr>
          <p:cNvPr id="18" name="Picture 17">
            <a:extLst>
              <a:ext uri="{FF2B5EF4-FFF2-40B4-BE49-F238E27FC236}">
                <a16:creationId xmlns:a16="http://schemas.microsoft.com/office/drawing/2014/main" id="{3D9B0B29-5C88-1241-AA2A-43F2D9160BBC}"/>
              </a:ext>
            </a:extLst>
          </p:cNvPr>
          <p:cNvPicPr>
            <a:picLocks noChangeAspect="1"/>
          </p:cNvPicPr>
          <p:nvPr/>
        </p:nvPicPr>
        <p:blipFill>
          <a:blip r:embed="rId3"/>
          <a:stretch>
            <a:fillRect/>
          </a:stretch>
        </p:blipFill>
        <p:spPr>
          <a:xfrm>
            <a:off x="4865480" y="539865"/>
            <a:ext cx="4051300" cy="800100"/>
          </a:xfrm>
          <a:prstGeom prst="rect">
            <a:avLst/>
          </a:prstGeom>
          <a:ln>
            <a:solidFill>
              <a:schemeClr val="bg1"/>
            </a:solidFill>
          </a:ln>
        </p:spPr>
      </p:pic>
      <p:cxnSp>
        <p:nvCxnSpPr>
          <p:cNvPr id="22" name="Straight Arrow Connector 21">
            <a:extLst>
              <a:ext uri="{FF2B5EF4-FFF2-40B4-BE49-F238E27FC236}">
                <a16:creationId xmlns:a16="http://schemas.microsoft.com/office/drawing/2014/main" id="{FAAAA446-66FC-BD4A-A904-AFD4EBBFED53}"/>
              </a:ext>
            </a:extLst>
          </p:cNvPr>
          <p:cNvCxnSpPr/>
          <p:nvPr/>
        </p:nvCxnSpPr>
        <p:spPr>
          <a:xfrm flipH="1">
            <a:off x="9014791" y="695028"/>
            <a:ext cx="745435"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23" name="TextBox 22">
            <a:extLst>
              <a:ext uri="{FF2B5EF4-FFF2-40B4-BE49-F238E27FC236}">
                <a16:creationId xmlns:a16="http://schemas.microsoft.com/office/drawing/2014/main" id="{3F30E4E0-6FD8-C647-9F76-8FD6C06BA365}"/>
              </a:ext>
            </a:extLst>
          </p:cNvPr>
          <p:cNvSpPr txBox="1"/>
          <p:nvPr/>
        </p:nvSpPr>
        <p:spPr>
          <a:xfrm>
            <a:off x="9760226" y="148333"/>
            <a:ext cx="2078659" cy="830997"/>
          </a:xfrm>
          <a:prstGeom prst="rect">
            <a:avLst/>
          </a:prstGeom>
          <a:noFill/>
        </p:spPr>
        <p:txBody>
          <a:bodyPr wrap="square" rtlCol="0">
            <a:spAutoFit/>
          </a:bodyPr>
          <a:lstStyle/>
          <a:p>
            <a:r>
              <a:rPr lang="en-US" sz="1600" dirty="0"/>
              <a:t>Make sure to import the </a:t>
            </a:r>
            <a:r>
              <a:rPr lang="en-US" sz="1600" dirty="0" err="1"/>
              <a:t>React.js</a:t>
            </a:r>
            <a:r>
              <a:rPr lang="en-US" sz="1600" dirty="0"/>
              <a:t> library as shown.</a:t>
            </a:r>
          </a:p>
        </p:txBody>
      </p:sp>
      <p:cxnSp>
        <p:nvCxnSpPr>
          <p:cNvPr id="25" name="Straight Arrow Connector 24">
            <a:extLst>
              <a:ext uri="{FF2B5EF4-FFF2-40B4-BE49-F238E27FC236}">
                <a16:creationId xmlns:a16="http://schemas.microsoft.com/office/drawing/2014/main" id="{8C3FF75B-610D-624B-82C5-46A457DA68D2}"/>
              </a:ext>
            </a:extLst>
          </p:cNvPr>
          <p:cNvCxnSpPr/>
          <p:nvPr/>
        </p:nvCxnSpPr>
        <p:spPr>
          <a:xfrm flipV="1">
            <a:off x="3568148" y="2305878"/>
            <a:ext cx="646042" cy="208722"/>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26" name="TextBox 25">
            <a:extLst>
              <a:ext uri="{FF2B5EF4-FFF2-40B4-BE49-F238E27FC236}">
                <a16:creationId xmlns:a16="http://schemas.microsoft.com/office/drawing/2014/main" id="{69F9F818-22CC-2F46-B54A-257CFFD7F767}"/>
              </a:ext>
            </a:extLst>
          </p:cNvPr>
          <p:cNvSpPr txBox="1"/>
          <p:nvPr/>
        </p:nvSpPr>
        <p:spPr>
          <a:xfrm>
            <a:off x="793542" y="2343078"/>
            <a:ext cx="3140765" cy="830997"/>
          </a:xfrm>
          <a:prstGeom prst="rect">
            <a:avLst/>
          </a:prstGeom>
          <a:noFill/>
        </p:spPr>
        <p:txBody>
          <a:bodyPr wrap="square" rtlCol="0">
            <a:spAutoFit/>
          </a:bodyPr>
          <a:lstStyle/>
          <a:p>
            <a:r>
              <a:rPr lang="en-US" sz="1600" dirty="0"/>
              <a:t>The render() method takes input data and returns what to display.</a:t>
            </a:r>
          </a:p>
        </p:txBody>
      </p:sp>
      <p:cxnSp>
        <p:nvCxnSpPr>
          <p:cNvPr id="28" name="Straight Arrow Connector 27">
            <a:extLst>
              <a:ext uri="{FF2B5EF4-FFF2-40B4-BE49-F238E27FC236}">
                <a16:creationId xmlns:a16="http://schemas.microsoft.com/office/drawing/2014/main" id="{D28B6AD9-69D4-AC41-80C4-7AFCF4A6C07F}"/>
              </a:ext>
            </a:extLst>
          </p:cNvPr>
          <p:cNvCxnSpPr>
            <a:cxnSpLocks/>
          </p:cNvCxnSpPr>
          <p:nvPr/>
        </p:nvCxnSpPr>
        <p:spPr>
          <a:xfrm flipH="1" flipV="1">
            <a:off x="6788427" y="2723322"/>
            <a:ext cx="1186262" cy="35254"/>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32" name="Rectangle 31">
            <a:extLst>
              <a:ext uri="{FF2B5EF4-FFF2-40B4-BE49-F238E27FC236}">
                <a16:creationId xmlns:a16="http://schemas.microsoft.com/office/drawing/2014/main" id="{52535035-AB6A-F84B-8A77-8A920F719924}"/>
              </a:ext>
            </a:extLst>
          </p:cNvPr>
          <p:cNvSpPr/>
          <p:nvPr/>
        </p:nvSpPr>
        <p:spPr>
          <a:xfrm>
            <a:off x="4601817" y="2544417"/>
            <a:ext cx="2097157" cy="629658"/>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900A0811-B04B-1943-BE3C-055DBF6CEEEC}"/>
              </a:ext>
            </a:extLst>
          </p:cNvPr>
          <p:cNvSpPr txBox="1"/>
          <p:nvPr/>
        </p:nvSpPr>
        <p:spPr>
          <a:xfrm>
            <a:off x="8064142" y="2082659"/>
            <a:ext cx="3657599" cy="4031873"/>
          </a:xfrm>
          <a:prstGeom prst="rect">
            <a:avLst/>
          </a:prstGeom>
          <a:noFill/>
        </p:spPr>
        <p:txBody>
          <a:bodyPr wrap="square" rtlCol="0">
            <a:spAutoFit/>
          </a:bodyPr>
          <a:lstStyle/>
          <a:p>
            <a:r>
              <a:rPr lang="en-US" sz="1600" dirty="0"/>
              <a:t>See the &lt;div&gt;&lt;/div&gt; that look exactly like an HTML div tag? This is </a:t>
            </a:r>
            <a:r>
              <a:rPr lang="en-US" sz="1600" dirty="0" err="1"/>
              <a:t>react’s</a:t>
            </a:r>
            <a:r>
              <a:rPr lang="en-US" sz="1600" dirty="0"/>
              <a:t> JSX syntax, which stands for JavaScript XML. This allows react to create a Virtual DOM, which then means that instead of needing to refresh the entire webpage or screen when this function is called, react will only refresh and change the specific parts of the document that you specify here with JSX. So in this case, the program will only refresh this div element. This is what makes load and page/event rendering times so quick with </a:t>
            </a:r>
            <a:r>
              <a:rPr lang="en-US" sz="1600" dirty="0" err="1"/>
              <a:t>React.js</a:t>
            </a:r>
            <a:r>
              <a:rPr lang="en-US" sz="1600" dirty="0"/>
              <a:t>!</a:t>
            </a:r>
          </a:p>
        </p:txBody>
      </p:sp>
      <p:sp>
        <p:nvSpPr>
          <p:cNvPr id="36" name="Rectangle 35">
            <a:extLst>
              <a:ext uri="{FF2B5EF4-FFF2-40B4-BE49-F238E27FC236}">
                <a16:creationId xmlns:a16="http://schemas.microsoft.com/office/drawing/2014/main" id="{B6ACECBF-7469-5B4C-B529-9DD9C342BD2E}"/>
              </a:ext>
            </a:extLst>
          </p:cNvPr>
          <p:cNvSpPr/>
          <p:nvPr/>
        </p:nvSpPr>
        <p:spPr>
          <a:xfrm>
            <a:off x="4214190" y="3893383"/>
            <a:ext cx="3220280" cy="688556"/>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a:extLst>
              <a:ext uri="{FF2B5EF4-FFF2-40B4-BE49-F238E27FC236}">
                <a16:creationId xmlns:a16="http://schemas.microsoft.com/office/drawing/2014/main" id="{2B8E7AFA-4E84-A945-97AB-EA974E98E761}"/>
              </a:ext>
            </a:extLst>
          </p:cNvPr>
          <p:cNvCxnSpPr>
            <a:cxnSpLocks/>
          </p:cNvCxnSpPr>
          <p:nvPr/>
        </p:nvCxnSpPr>
        <p:spPr>
          <a:xfrm>
            <a:off x="3419062" y="4135714"/>
            <a:ext cx="646044" cy="0"/>
          </a:xfrm>
          <a:prstGeom prst="straightConnector1">
            <a:avLst/>
          </a:prstGeom>
          <a:ln>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40" name="TextBox 39">
            <a:extLst>
              <a:ext uri="{FF2B5EF4-FFF2-40B4-BE49-F238E27FC236}">
                <a16:creationId xmlns:a16="http://schemas.microsoft.com/office/drawing/2014/main" id="{C5C20612-44AF-714D-ADA1-164BD5B5DA33}"/>
              </a:ext>
            </a:extLst>
          </p:cNvPr>
          <p:cNvSpPr txBox="1"/>
          <p:nvPr/>
        </p:nvSpPr>
        <p:spPr>
          <a:xfrm>
            <a:off x="537041" y="3473994"/>
            <a:ext cx="3347571" cy="1569660"/>
          </a:xfrm>
          <a:prstGeom prst="rect">
            <a:avLst/>
          </a:prstGeom>
          <a:noFill/>
        </p:spPr>
        <p:txBody>
          <a:bodyPr wrap="square" rtlCol="0">
            <a:spAutoFit/>
          </a:bodyPr>
          <a:lstStyle/>
          <a:p>
            <a:r>
              <a:rPr lang="en-US" sz="1600" dirty="0"/>
              <a:t>This is where you call the class (in this case “</a:t>
            </a:r>
            <a:r>
              <a:rPr lang="en-US" sz="1600" dirty="0" err="1"/>
              <a:t>HelloMessage</a:t>
            </a:r>
            <a:r>
              <a:rPr lang="en-US" sz="1600" dirty="0"/>
              <a:t>”) using JSX syntax within the render() method/function, and input/set the data that you want to display. </a:t>
            </a:r>
          </a:p>
        </p:txBody>
      </p:sp>
      <p:sp>
        <p:nvSpPr>
          <p:cNvPr id="41" name="TextBox 40">
            <a:extLst>
              <a:ext uri="{FF2B5EF4-FFF2-40B4-BE49-F238E27FC236}">
                <a16:creationId xmlns:a16="http://schemas.microsoft.com/office/drawing/2014/main" id="{E4F73FE1-DC3A-974A-BB37-C37AD098FEC2}"/>
              </a:ext>
            </a:extLst>
          </p:cNvPr>
          <p:cNvSpPr txBox="1"/>
          <p:nvPr/>
        </p:nvSpPr>
        <p:spPr>
          <a:xfrm>
            <a:off x="8935278" y="866294"/>
            <a:ext cx="3001618" cy="1077218"/>
          </a:xfrm>
          <a:prstGeom prst="rect">
            <a:avLst/>
          </a:prstGeom>
          <a:noFill/>
        </p:spPr>
        <p:txBody>
          <a:bodyPr wrap="square" rtlCol="0">
            <a:spAutoFit/>
          </a:bodyPr>
          <a:lstStyle/>
          <a:p>
            <a:r>
              <a:rPr lang="en-US" sz="1600" dirty="0"/>
              <a:t>You may need to install the library onto your computer first depending on your text editor.</a:t>
            </a:r>
          </a:p>
        </p:txBody>
      </p:sp>
    </p:spTree>
    <p:extLst>
      <p:ext uri="{BB962C8B-B14F-4D97-AF65-F5344CB8AC3E}">
        <p14:creationId xmlns:p14="http://schemas.microsoft.com/office/powerpoint/2010/main" val="27806749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blinds(horizontal)">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500" fill="hold"/>
                                        <p:tgtEl>
                                          <p:spTgt spid="22"/>
                                        </p:tgtEl>
                                        <p:attrNameLst>
                                          <p:attrName>ppt_x</p:attrName>
                                        </p:attrNameLst>
                                      </p:cBhvr>
                                      <p:tavLst>
                                        <p:tav tm="0">
                                          <p:val>
                                            <p:strVal val="#ppt_x"/>
                                          </p:val>
                                        </p:tav>
                                        <p:tav tm="100000">
                                          <p:val>
                                            <p:strVal val="#ppt_x"/>
                                          </p:val>
                                        </p:tav>
                                      </p:tavLst>
                                    </p:anim>
                                    <p:anim calcmode="lin" valueType="num">
                                      <p:cBhvr additive="base">
                                        <p:cTn id="1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dissolve">
                                      <p:cBhvr>
                                        <p:cTn id="23" dur="500"/>
                                        <p:tgtEl>
                                          <p:spTgt spid="23"/>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dissolve">
                                      <p:cBhvr>
                                        <p:cTn id="28" dur="500"/>
                                        <p:tgtEl>
                                          <p:spTgt spid="41"/>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ppt_x"/>
                                          </p:val>
                                        </p:tav>
                                        <p:tav tm="100000">
                                          <p:val>
                                            <p:strVal val="#ppt_x"/>
                                          </p:val>
                                        </p:tav>
                                      </p:tavLst>
                                    </p:anim>
                                    <p:anim calcmode="lin" valueType="num">
                                      <p:cBhvr additive="base">
                                        <p:cTn id="3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dissolve">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mph" presetSubtype="0" grpId="1" nodeType="clickEffect">
                                  <p:stCondLst>
                                    <p:cond delay="0"/>
                                  </p:stCondLst>
                                  <p:childTnLst>
                                    <p:set>
                                      <p:cBhvr>
                                        <p:cTn id="47" dur="indefinite"/>
                                        <p:tgtEl>
                                          <p:spTgt spid="14"/>
                                        </p:tgtEl>
                                        <p:attrNameLst>
                                          <p:attrName>style.opacity</p:attrName>
                                        </p:attrNameLst>
                                      </p:cBhvr>
                                      <p:to>
                                        <p:strVal val="0.1"/>
                                      </p:to>
                                    </p:set>
                                    <p:animEffect filter="image" prLst="opacity: 0.1">
                                      <p:cBhvr rctx="IE">
                                        <p:cTn id="48" dur="indefinite"/>
                                        <p:tgtEl>
                                          <p:spTgt spid="14"/>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additive="base">
                                        <p:cTn id="57" dur="500" fill="hold"/>
                                        <p:tgtEl>
                                          <p:spTgt spid="25"/>
                                        </p:tgtEl>
                                        <p:attrNameLst>
                                          <p:attrName>ppt_x</p:attrName>
                                        </p:attrNameLst>
                                      </p:cBhvr>
                                      <p:tavLst>
                                        <p:tav tm="0">
                                          <p:val>
                                            <p:strVal val="#ppt_x"/>
                                          </p:val>
                                        </p:tav>
                                        <p:tav tm="100000">
                                          <p:val>
                                            <p:strVal val="#ppt_x"/>
                                          </p:val>
                                        </p:tav>
                                      </p:tavLst>
                                    </p:anim>
                                    <p:anim calcmode="lin" valueType="num">
                                      <p:cBhvr additive="base">
                                        <p:cTn id="58"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dissolve">
                                      <p:cBhvr>
                                        <p:cTn id="63" dur="500"/>
                                        <p:tgtEl>
                                          <p:spTgt spid="26"/>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mph" presetSubtype="0" grpId="1" nodeType="clickEffect">
                                  <p:stCondLst>
                                    <p:cond delay="0"/>
                                  </p:stCondLst>
                                  <p:childTnLst>
                                    <p:set>
                                      <p:cBhvr>
                                        <p:cTn id="67" dur="indefinite"/>
                                        <p:tgtEl>
                                          <p:spTgt spid="15"/>
                                        </p:tgtEl>
                                        <p:attrNameLst>
                                          <p:attrName>style.opacity</p:attrName>
                                        </p:attrNameLst>
                                      </p:cBhvr>
                                      <p:to>
                                        <p:strVal val="0.1"/>
                                      </p:to>
                                    </p:set>
                                    <p:animEffect filter="image" prLst="opacity: 0.1">
                                      <p:cBhvr rctx="IE">
                                        <p:cTn id="68" dur="indefinite"/>
                                        <p:tgtEl>
                                          <p:spTgt spid="15"/>
                                        </p:tgtEl>
                                      </p:cBhvr>
                                    </p:animEffec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32"/>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nodeType="clickEffect">
                                  <p:stCondLst>
                                    <p:cond delay="0"/>
                                  </p:stCondLst>
                                  <p:childTnLst>
                                    <p:set>
                                      <p:cBhvr>
                                        <p:cTn id="76" dur="1" fill="hold">
                                          <p:stCondLst>
                                            <p:cond delay="0"/>
                                          </p:stCondLst>
                                        </p:cTn>
                                        <p:tgtEl>
                                          <p:spTgt spid="28"/>
                                        </p:tgtEl>
                                        <p:attrNameLst>
                                          <p:attrName>style.visibility</p:attrName>
                                        </p:attrNameLst>
                                      </p:cBhvr>
                                      <p:to>
                                        <p:strVal val="visible"/>
                                      </p:to>
                                    </p:set>
                                    <p:anim calcmode="lin" valueType="num">
                                      <p:cBhvr additive="base">
                                        <p:cTn id="77" dur="500" fill="hold"/>
                                        <p:tgtEl>
                                          <p:spTgt spid="28"/>
                                        </p:tgtEl>
                                        <p:attrNameLst>
                                          <p:attrName>ppt_x</p:attrName>
                                        </p:attrNameLst>
                                      </p:cBhvr>
                                      <p:tavLst>
                                        <p:tav tm="0">
                                          <p:val>
                                            <p:strVal val="#ppt_x"/>
                                          </p:val>
                                        </p:tav>
                                        <p:tav tm="100000">
                                          <p:val>
                                            <p:strVal val="#ppt_x"/>
                                          </p:val>
                                        </p:tav>
                                      </p:tavLst>
                                    </p:anim>
                                    <p:anim calcmode="lin" valueType="num">
                                      <p:cBhvr additive="base">
                                        <p:cTn id="7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9" presetClass="entr" presetSubtype="0" fill="hold" grpId="0" nodeType="clickEffect">
                                  <p:stCondLst>
                                    <p:cond delay="0"/>
                                  </p:stCondLst>
                                  <p:childTnLst>
                                    <p:set>
                                      <p:cBhvr>
                                        <p:cTn id="82" dur="1" fill="hold">
                                          <p:stCondLst>
                                            <p:cond delay="0"/>
                                          </p:stCondLst>
                                        </p:cTn>
                                        <p:tgtEl>
                                          <p:spTgt spid="35"/>
                                        </p:tgtEl>
                                        <p:attrNameLst>
                                          <p:attrName>style.visibility</p:attrName>
                                        </p:attrNameLst>
                                      </p:cBhvr>
                                      <p:to>
                                        <p:strVal val="visible"/>
                                      </p:to>
                                    </p:set>
                                    <p:animEffect transition="in" filter="dissolve">
                                      <p:cBhvr>
                                        <p:cTn id="83" dur="500"/>
                                        <p:tgtEl>
                                          <p:spTgt spid="35"/>
                                        </p:tgtEl>
                                      </p:cBhvr>
                                    </p:animEffect>
                                  </p:childTnLst>
                                </p:cTn>
                              </p:par>
                            </p:childTnLst>
                          </p:cTn>
                        </p:par>
                      </p:childTnLst>
                    </p:cTn>
                  </p:par>
                  <p:par>
                    <p:cTn id="84" fill="hold">
                      <p:stCondLst>
                        <p:cond delay="indefinite"/>
                      </p:stCondLst>
                      <p:childTnLst>
                        <p:par>
                          <p:cTn id="85" fill="hold">
                            <p:stCondLst>
                              <p:cond delay="0"/>
                            </p:stCondLst>
                            <p:childTnLst>
                              <p:par>
                                <p:cTn id="86" presetID="9" presetClass="emph" presetSubtype="0" grpId="1" nodeType="clickEffect">
                                  <p:stCondLst>
                                    <p:cond delay="0"/>
                                  </p:stCondLst>
                                  <p:childTnLst>
                                    <p:set>
                                      <p:cBhvr>
                                        <p:cTn id="87" dur="indefinite"/>
                                        <p:tgtEl>
                                          <p:spTgt spid="32"/>
                                        </p:tgtEl>
                                        <p:attrNameLst>
                                          <p:attrName>style.opacity</p:attrName>
                                        </p:attrNameLst>
                                      </p:cBhvr>
                                      <p:to>
                                        <p:strVal val="0.1"/>
                                      </p:to>
                                    </p:set>
                                    <p:animEffect filter="image" prLst="opacity: 0.1">
                                      <p:cBhvr rctx="IE">
                                        <p:cTn id="88" dur="indefinite"/>
                                        <p:tgtEl>
                                          <p:spTgt spid="32"/>
                                        </p:tgtEl>
                                      </p:cBhvr>
                                    </p:animEffec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36"/>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37"/>
                                        </p:tgtEl>
                                        <p:attrNameLst>
                                          <p:attrName>style.visibility</p:attrName>
                                        </p:attrNameLst>
                                      </p:cBhvr>
                                      <p:to>
                                        <p:strVal val="visible"/>
                                      </p:to>
                                    </p:set>
                                    <p:anim calcmode="lin" valueType="num">
                                      <p:cBhvr additive="base">
                                        <p:cTn id="97" dur="500" fill="hold"/>
                                        <p:tgtEl>
                                          <p:spTgt spid="37"/>
                                        </p:tgtEl>
                                        <p:attrNameLst>
                                          <p:attrName>ppt_x</p:attrName>
                                        </p:attrNameLst>
                                      </p:cBhvr>
                                      <p:tavLst>
                                        <p:tav tm="0">
                                          <p:val>
                                            <p:strVal val="#ppt_x"/>
                                          </p:val>
                                        </p:tav>
                                        <p:tav tm="100000">
                                          <p:val>
                                            <p:strVal val="#ppt_x"/>
                                          </p:val>
                                        </p:tav>
                                      </p:tavLst>
                                    </p:anim>
                                    <p:anim calcmode="lin" valueType="num">
                                      <p:cBhvr additive="base">
                                        <p:cTn id="98"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9" presetClass="entr" presetSubtype="0" fill="hold" grpId="0" nodeType="clickEffect">
                                  <p:stCondLst>
                                    <p:cond delay="0"/>
                                  </p:stCondLst>
                                  <p:childTnLst>
                                    <p:set>
                                      <p:cBhvr>
                                        <p:cTn id="102" dur="1" fill="hold">
                                          <p:stCondLst>
                                            <p:cond delay="0"/>
                                          </p:stCondLst>
                                        </p:cTn>
                                        <p:tgtEl>
                                          <p:spTgt spid="40"/>
                                        </p:tgtEl>
                                        <p:attrNameLst>
                                          <p:attrName>style.visibility</p:attrName>
                                        </p:attrNameLst>
                                      </p:cBhvr>
                                      <p:to>
                                        <p:strVal val="visible"/>
                                      </p:to>
                                    </p:set>
                                    <p:animEffect transition="in" filter="dissolve">
                                      <p:cBhvr>
                                        <p:cTn id="103" dur="500"/>
                                        <p:tgtEl>
                                          <p:spTgt spid="40"/>
                                        </p:tgtEl>
                                      </p:cBhvr>
                                    </p:animEffect>
                                  </p:childTnLst>
                                </p:cTn>
                              </p:par>
                            </p:childTnLst>
                          </p:cTn>
                        </p:par>
                      </p:childTnLst>
                    </p:cTn>
                  </p:par>
                  <p:par>
                    <p:cTn id="104" fill="hold">
                      <p:stCondLst>
                        <p:cond delay="indefinite"/>
                      </p:stCondLst>
                      <p:childTnLst>
                        <p:par>
                          <p:cTn id="105" fill="hold">
                            <p:stCondLst>
                              <p:cond delay="0"/>
                            </p:stCondLst>
                            <p:childTnLst>
                              <p:par>
                                <p:cTn id="106" presetID="9" presetClass="emph" presetSubtype="0" grpId="1" nodeType="clickEffect">
                                  <p:stCondLst>
                                    <p:cond delay="0"/>
                                  </p:stCondLst>
                                  <p:childTnLst>
                                    <p:set>
                                      <p:cBhvr>
                                        <p:cTn id="107" dur="indefinite"/>
                                        <p:tgtEl>
                                          <p:spTgt spid="36"/>
                                        </p:tgtEl>
                                        <p:attrNameLst>
                                          <p:attrName>style.opacity</p:attrName>
                                        </p:attrNameLst>
                                      </p:cBhvr>
                                      <p:to>
                                        <p:strVal val="0.1"/>
                                      </p:to>
                                    </p:set>
                                    <p:animEffect filter="image" prLst="opacity: 0.1">
                                      <p:cBhvr rctx="IE">
                                        <p:cTn id="108" dur="indefinite"/>
                                        <p:tgtEl>
                                          <p:spTgt spid="36"/>
                                        </p:tgtEl>
                                      </p:cBhvr>
                                    </p:animEffect>
                                  </p:childTnLst>
                                </p:cTn>
                              </p:par>
                            </p:childTnLst>
                          </p:cTn>
                        </p:par>
                      </p:childTnLst>
                    </p:cTn>
                  </p:par>
                  <p:par>
                    <p:cTn id="109" fill="hold">
                      <p:stCondLst>
                        <p:cond delay="indefinite"/>
                      </p:stCondLst>
                      <p:childTnLst>
                        <p:par>
                          <p:cTn id="110" fill="hold">
                            <p:stCondLst>
                              <p:cond delay="0"/>
                            </p:stCondLst>
                            <p:childTnLst>
                              <p:par>
                                <p:cTn id="111" presetID="53" presetClass="entr" presetSubtype="16" fill="hold" grpId="0" nodeType="clickEffect">
                                  <p:stCondLst>
                                    <p:cond delay="0"/>
                                  </p:stCondLst>
                                  <p:childTnLst>
                                    <p:set>
                                      <p:cBhvr>
                                        <p:cTn id="112" dur="1" fill="hold">
                                          <p:stCondLst>
                                            <p:cond delay="0"/>
                                          </p:stCondLst>
                                        </p:cTn>
                                        <p:tgtEl>
                                          <p:spTgt spid="6"/>
                                        </p:tgtEl>
                                        <p:attrNameLst>
                                          <p:attrName>style.visibility</p:attrName>
                                        </p:attrNameLst>
                                      </p:cBhvr>
                                      <p:to>
                                        <p:strVal val="visible"/>
                                      </p:to>
                                    </p:set>
                                    <p:anim calcmode="lin" valueType="num">
                                      <p:cBhvr>
                                        <p:cTn id="113" dur="500" fill="hold"/>
                                        <p:tgtEl>
                                          <p:spTgt spid="6"/>
                                        </p:tgtEl>
                                        <p:attrNameLst>
                                          <p:attrName>ppt_w</p:attrName>
                                        </p:attrNameLst>
                                      </p:cBhvr>
                                      <p:tavLst>
                                        <p:tav tm="0">
                                          <p:val>
                                            <p:fltVal val="0"/>
                                          </p:val>
                                        </p:tav>
                                        <p:tav tm="100000">
                                          <p:val>
                                            <p:strVal val="#ppt_w"/>
                                          </p:val>
                                        </p:tav>
                                      </p:tavLst>
                                    </p:anim>
                                    <p:anim calcmode="lin" valueType="num">
                                      <p:cBhvr>
                                        <p:cTn id="114" dur="500" fill="hold"/>
                                        <p:tgtEl>
                                          <p:spTgt spid="6"/>
                                        </p:tgtEl>
                                        <p:attrNameLst>
                                          <p:attrName>ppt_h</p:attrName>
                                        </p:attrNameLst>
                                      </p:cBhvr>
                                      <p:tavLst>
                                        <p:tav tm="0">
                                          <p:val>
                                            <p:fltVal val="0"/>
                                          </p:val>
                                        </p:tav>
                                        <p:tav tm="100000">
                                          <p:val>
                                            <p:strVal val="#ppt_h"/>
                                          </p:val>
                                        </p:tav>
                                      </p:tavLst>
                                    </p:anim>
                                    <p:animEffect transition="in" filter="fade">
                                      <p:cBhvr>
                                        <p:cTn id="1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animBg="1"/>
      <p:bldP spid="14" grpId="1" animBg="1"/>
      <p:bldP spid="15" grpId="0" animBg="1"/>
      <p:bldP spid="15" grpId="1" animBg="1"/>
      <p:bldP spid="16" grpId="0"/>
      <p:bldP spid="23" grpId="0"/>
      <p:bldP spid="26" grpId="0"/>
      <p:bldP spid="32" grpId="0" animBg="1"/>
      <p:bldP spid="32" grpId="1" animBg="1"/>
      <p:bldP spid="35" grpId="0"/>
      <p:bldP spid="36" grpId="0" animBg="1"/>
      <p:bldP spid="36" grpId="1" animBg="1"/>
      <p:bldP spid="40" grpId="0"/>
      <p:bldP spid="4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5BE26-2190-3244-B7BB-CE9724C89353}"/>
              </a:ext>
            </a:extLst>
          </p:cNvPr>
          <p:cNvSpPr>
            <a:spLocks noGrp="1"/>
          </p:cNvSpPr>
          <p:nvPr>
            <p:ph type="title"/>
          </p:nvPr>
        </p:nvSpPr>
        <p:spPr>
          <a:xfrm>
            <a:off x="1141413" y="609600"/>
            <a:ext cx="9905998" cy="1001486"/>
          </a:xfrm>
        </p:spPr>
        <p:txBody>
          <a:bodyPr>
            <a:normAutofit fontScale="90000"/>
          </a:bodyPr>
          <a:lstStyle/>
          <a:p>
            <a:pPr algn="ctr"/>
            <a:r>
              <a:rPr lang="en-US" dirty="0"/>
              <a:t>Simple example: </a:t>
            </a:r>
            <a:br>
              <a:rPr lang="en-US" dirty="0"/>
            </a:br>
            <a:r>
              <a:rPr lang="en-US" dirty="0"/>
              <a:t>Forms</a:t>
            </a:r>
          </a:p>
        </p:txBody>
      </p:sp>
      <p:sp>
        <p:nvSpPr>
          <p:cNvPr id="3" name="Content Placeholder 2">
            <a:extLst>
              <a:ext uri="{FF2B5EF4-FFF2-40B4-BE49-F238E27FC236}">
                <a16:creationId xmlns:a16="http://schemas.microsoft.com/office/drawing/2014/main" id="{5BBB805B-65E8-7C45-90D3-944194C2C3D0}"/>
              </a:ext>
            </a:extLst>
          </p:cNvPr>
          <p:cNvSpPr>
            <a:spLocks noGrp="1"/>
          </p:cNvSpPr>
          <p:nvPr>
            <p:ph idx="1"/>
          </p:nvPr>
        </p:nvSpPr>
        <p:spPr>
          <a:xfrm>
            <a:off x="1497497" y="2203647"/>
            <a:ext cx="9549914" cy="1484243"/>
          </a:xfrm>
        </p:spPr>
        <p:txBody>
          <a:bodyPr>
            <a:normAutofit/>
          </a:bodyPr>
          <a:lstStyle/>
          <a:p>
            <a:pPr marL="0" indent="0" algn="ctr">
              <a:buNone/>
            </a:pPr>
            <a:r>
              <a:rPr lang="en-US" sz="2400" dirty="0">
                <a:solidFill>
                  <a:schemeClr val="accent4"/>
                </a:solidFill>
                <a:hlinkClick r:id="rId2">
                  <a:extLst>
                    <a:ext uri="{A12FA001-AC4F-418D-AE19-62706E023703}">
                      <ahyp:hlinkClr xmlns:ahyp="http://schemas.microsoft.com/office/drawing/2018/hyperlinkcolor" val="tx"/>
                    </a:ext>
                  </a:extLst>
                </a:hlinkClick>
              </a:rPr>
              <a:t>https://codepen.io/ireri-school/pen/MWeGMMa</a:t>
            </a:r>
            <a:r>
              <a:rPr lang="en-US" sz="2400" dirty="0">
                <a:solidFill>
                  <a:schemeClr val="accent4"/>
                </a:solidFill>
              </a:rPr>
              <a:t> </a:t>
            </a:r>
          </a:p>
        </p:txBody>
      </p:sp>
    </p:spTree>
    <p:extLst>
      <p:ext uri="{BB962C8B-B14F-4D97-AF65-F5344CB8AC3E}">
        <p14:creationId xmlns:p14="http://schemas.microsoft.com/office/powerpoint/2010/main" val="23486516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A8EE3-B672-4E42-A08F-C919A9FE1192}"/>
              </a:ext>
            </a:extLst>
          </p:cNvPr>
          <p:cNvSpPr>
            <a:spLocks noGrp="1"/>
          </p:cNvSpPr>
          <p:nvPr>
            <p:ph type="title"/>
          </p:nvPr>
        </p:nvSpPr>
        <p:spPr>
          <a:xfrm>
            <a:off x="1141413" y="609600"/>
            <a:ext cx="9905998" cy="827314"/>
          </a:xfrm>
        </p:spPr>
        <p:txBody>
          <a:bodyPr/>
          <a:lstStyle/>
          <a:p>
            <a:pPr algn="ctr"/>
            <a:r>
              <a:rPr lang="en-US" dirty="0"/>
              <a:t>More advanced examples</a:t>
            </a:r>
          </a:p>
        </p:txBody>
      </p:sp>
      <p:sp>
        <p:nvSpPr>
          <p:cNvPr id="3" name="Content Placeholder 2">
            <a:extLst>
              <a:ext uri="{FF2B5EF4-FFF2-40B4-BE49-F238E27FC236}">
                <a16:creationId xmlns:a16="http://schemas.microsoft.com/office/drawing/2014/main" id="{D365E607-0263-ED41-A100-32275E52602F}"/>
              </a:ext>
            </a:extLst>
          </p:cNvPr>
          <p:cNvSpPr>
            <a:spLocks noGrp="1"/>
          </p:cNvSpPr>
          <p:nvPr>
            <p:ph idx="1"/>
          </p:nvPr>
        </p:nvSpPr>
        <p:spPr>
          <a:xfrm>
            <a:off x="371061" y="1611087"/>
            <a:ext cx="11436626" cy="4180114"/>
          </a:xfrm>
        </p:spPr>
        <p:txBody>
          <a:bodyPr>
            <a:noAutofit/>
          </a:bodyPr>
          <a:lstStyle/>
          <a:p>
            <a:pPr>
              <a:lnSpc>
                <a:spcPct val="150000"/>
              </a:lnSpc>
            </a:pPr>
            <a:r>
              <a:rPr lang="en-US" dirty="0"/>
              <a:t>Photo Slider by Joseph </a:t>
            </a:r>
            <a:r>
              <a:rPr lang="en-US" dirty="0" err="1"/>
              <a:t>Martucci</a:t>
            </a:r>
            <a:r>
              <a:rPr lang="en-US" dirty="0"/>
              <a:t>: </a:t>
            </a:r>
            <a:r>
              <a:rPr lang="en-US" dirty="0">
                <a:solidFill>
                  <a:schemeClr val="accent4"/>
                </a:solidFill>
                <a:hlinkClick r:id="rId2">
                  <a:extLst>
                    <a:ext uri="{A12FA001-AC4F-418D-AE19-62706E023703}">
                      <ahyp:hlinkClr xmlns:ahyp="http://schemas.microsoft.com/office/drawing/2018/hyperlinkcolor" val="tx"/>
                    </a:ext>
                  </a:extLst>
                </a:hlinkClick>
              </a:rPr>
              <a:t>https://codepen.io/jjmartucci/pen/MwLxor</a:t>
            </a:r>
            <a:r>
              <a:rPr lang="en-US" dirty="0">
                <a:solidFill>
                  <a:schemeClr val="accent4"/>
                </a:solidFill>
              </a:rPr>
              <a:t> </a:t>
            </a:r>
          </a:p>
          <a:p>
            <a:pPr>
              <a:lnSpc>
                <a:spcPct val="150000"/>
              </a:lnSpc>
            </a:pPr>
            <a:r>
              <a:rPr lang="en-US" dirty="0"/>
              <a:t>Programming Language Hangman: </a:t>
            </a:r>
            <a:r>
              <a:rPr lang="en-US" dirty="0">
                <a:solidFill>
                  <a:schemeClr val="accent4"/>
                </a:solidFill>
                <a:hlinkClick r:id="rId3">
                  <a:extLst>
                    <a:ext uri="{A12FA001-AC4F-418D-AE19-62706E023703}">
                      <ahyp:hlinkClr xmlns:ahyp="http://schemas.microsoft.com/office/drawing/2018/hyperlinkcolor" val="tx"/>
                    </a:ext>
                  </a:extLst>
                </a:hlinkClick>
              </a:rPr>
              <a:t>https://reactjs-hangman.netlify.com/</a:t>
            </a:r>
            <a:r>
              <a:rPr lang="en-US" dirty="0">
                <a:solidFill>
                  <a:schemeClr val="accent4"/>
                </a:solidFill>
              </a:rPr>
              <a:t> </a:t>
            </a:r>
            <a:r>
              <a:rPr lang="en-US" dirty="0"/>
              <a:t>| </a:t>
            </a:r>
            <a:r>
              <a:rPr lang="en-US" dirty="0">
                <a:solidFill>
                  <a:schemeClr val="accent4"/>
                </a:solidFill>
                <a:hlinkClick r:id="rId4">
                  <a:extLst>
                    <a:ext uri="{A12FA001-AC4F-418D-AE19-62706E023703}">
                      <ahyp:hlinkClr xmlns:ahyp="http://schemas.microsoft.com/office/drawing/2018/hyperlinkcolor" val="tx"/>
                    </a:ext>
                  </a:extLst>
                </a:hlinkClick>
              </a:rPr>
              <a:t>https://github.com/vetrivelcsamy/reactjs-hangman</a:t>
            </a:r>
            <a:r>
              <a:rPr lang="en-US" dirty="0">
                <a:solidFill>
                  <a:schemeClr val="accent4"/>
                </a:solidFill>
              </a:rPr>
              <a:t> </a:t>
            </a:r>
          </a:p>
          <a:p>
            <a:pPr>
              <a:lnSpc>
                <a:spcPct val="150000"/>
              </a:lnSpc>
            </a:pPr>
            <a:r>
              <a:rPr lang="en-US" dirty="0"/>
              <a:t>Windows ‘95 style </a:t>
            </a:r>
            <a:r>
              <a:rPr lang="en-US" dirty="0" err="1"/>
              <a:t>PokeDex</a:t>
            </a:r>
            <a:r>
              <a:rPr lang="en-US" dirty="0"/>
              <a:t>: </a:t>
            </a:r>
            <a:r>
              <a:rPr lang="en-US" dirty="0">
                <a:solidFill>
                  <a:schemeClr val="accent4"/>
                </a:solidFill>
                <a:hlinkClick r:id="rId5">
                  <a:extLst>
                    <a:ext uri="{A12FA001-AC4F-418D-AE19-62706E023703}">
                      <ahyp:hlinkClr xmlns:ahyp="http://schemas.microsoft.com/office/drawing/2018/hyperlinkcolor" val="tx"/>
                    </a:ext>
                  </a:extLst>
                </a:hlinkClick>
              </a:rPr>
              <a:t>https://poke95.now.sh/</a:t>
            </a:r>
            <a:r>
              <a:rPr lang="en-US" dirty="0">
                <a:solidFill>
                  <a:schemeClr val="accent4"/>
                </a:solidFill>
              </a:rPr>
              <a:t> </a:t>
            </a:r>
            <a:r>
              <a:rPr lang="en-US" dirty="0"/>
              <a:t>| </a:t>
            </a:r>
            <a:r>
              <a:rPr lang="en-US" dirty="0">
                <a:solidFill>
                  <a:schemeClr val="accent4"/>
                </a:solidFill>
                <a:hlinkClick r:id="rId6">
                  <a:extLst>
                    <a:ext uri="{A12FA001-AC4F-418D-AE19-62706E023703}">
                      <ahyp:hlinkClr xmlns:ahyp="http://schemas.microsoft.com/office/drawing/2018/hyperlinkcolor" val="tx"/>
                    </a:ext>
                  </a:extLst>
                </a:hlinkClick>
              </a:rPr>
              <a:t>https://github.com/sorxrob/poke95</a:t>
            </a:r>
            <a:r>
              <a:rPr lang="en-US" dirty="0">
                <a:solidFill>
                  <a:schemeClr val="accent4"/>
                </a:solidFill>
              </a:rPr>
              <a:t> </a:t>
            </a:r>
          </a:p>
          <a:p>
            <a:pPr>
              <a:lnSpc>
                <a:spcPct val="150000"/>
              </a:lnSpc>
            </a:pPr>
            <a:r>
              <a:rPr lang="en-US" dirty="0"/>
              <a:t>Online Memory card game: </a:t>
            </a:r>
            <a:r>
              <a:rPr lang="en-US" dirty="0">
                <a:solidFill>
                  <a:schemeClr val="accent4"/>
                </a:solidFill>
                <a:hlinkClick r:id="rId7">
                  <a:extLst>
                    <a:ext uri="{A12FA001-AC4F-418D-AE19-62706E023703}">
                      <ahyp:hlinkClr xmlns:ahyp="http://schemas.microsoft.com/office/drawing/2018/hyperlinkcolor" val="tx"/>
                    </a:ext>
                  </a:extLst>
                </a:hlinkClick>
              </a:rPr>
              <a:t>https://svsem.github.io/Memorai/</a:t>
            </a:r>
            <a:r>
              <a:rPr lang="en-US" dirty="0">
                <a:solidFill>
                  <a:schemeClr val="accent4"/>
                </a:solidFill>
              </a:rPr>
              <a:t> </a:t>
            </a:r>
            <a:r>
              <a:rPr lang="en-US" dirty="0"/>
              <a:t>| </a:t>
            </a:r>
            <a:r>
              <a:rPr lang="en-US" dirty="0">
                <a:solidFill>
                  <a:schemeClr val="accent4"/>
                </a:solidFill>
                <a:hlinkClick r:id="rId8">
                  <a:extLst>
                    <a:ext uri="{A12FA001-AC4F-418D-AE19-62706E023703}">
                      <ahyp:hlinkClr xmlns:ahyp="http://schemas.microsoft.com/office/drawing/2018/hyperlinkcolor" val="tx"/>
                    </a:ext>
                  </a:extLst>
                </a:hlinkClick>
              </a:rPr>
              <a:t>https://github.com/svsem/Memorai</a:t>
            </a:r>
            <a:endParaRPr lang="en-US" dirty="0">
              <a:solidFill>
                <a:schemeClr val="accent4"/>
              </a:solidFill>
            </a:endParaRPr>
          </a:p>
        </p:txBody>
      </p:sp>
    </p:spTree>
    <p:extLst>
      <p:ext uri="{BB962C8B-B14F-4D97-AF65-F5344CB8AC3E}">
        <p14:creationId xmlns:p14="http://schemas.microsoft.com/office/powerpoint/2010/main" val="28079952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63F81-8215-C246-B03E-A8CDCBC6E696}"/>
              </a:ext>
            </a:extLst>
          </p:cNvPr>
          <p:cNvSpPr>
            <a:spLocks noGrp="1"/>
          </p:cNvSpPr>
          <p:nvPr>
            <p:ph type="title"/>
          </p:nvPr>
        </p:nvSpPr>
        <p:spPr>
          <a:xfrm>
            <a:off x="1139688" y="265044"/>
            <a:ext cx="9905998" cy="586408"/>
          </a:xfrm>
        </p:spPr>
        <p:txBody>
          <a:bodyPr/>
          <a:lstStyle/>
          <a:p>
            <a:pPr algn="ctr"/>
            <a:r>
              <a:rPr lang="en-US" dirty="0"/>
              <a:t>Thanks for watching!</a:t>
            </a:r>
          </a:p>
        </p:txBody>
      </p:sp>
      <p:sp>
        <p:nvSpPr>
          <p:cNvPr id="3" name="Content Placeholder 2">
            <a:extLst>
              <a:ext uri="{FF2B5EF4-FFF2-40B4-BE49-F238E27FC236}">
                <a16:creationId xmlns:a16="http://schemas.microsoft.com/office/drawing/2014/main" id="{FB8CC2B3-F930-3E49-90B7-CD1B627BD5C6}"/>
              </a:ext>
            </a:extLst>
          </p:cNvPr>
          <p:cNvSpPr>
            <a:spLocks noGrp="1"/>
          </p:cNvSpPr>
          <p:nvPr>
            <p:ph idx="1"/>
          </p:nvPr>
        </p:nvSpPr>
        <p:spPr>
          <a:xfrm>
            <a:off x="377687" y="4214191"/>
            <a:ext cx="11430000" cy="2519189"/>
          </a:xfrm>
        </p:spPr>
        <p:txBody>
          <a:bodyPr numCol="2">
            <a:normAutofit/>
          </a:bodyPr>
          <a:lstStyle/>
          <a:p>
            <a:pPr marL="0" indent="0" algn="r">
              <a:buNone/>
            </a:pPr>
            <a:r>
              <a:rPr lang="en-US" sz="1600" dirty="0"/>
              <a:t>Sources:</a:t>
            </a:r>
          </a:p>
          <a:p>
            <a:pPr marL="0" indent="0" algn="r">
              <a:buNone/>
            </a:pPr>
            <a:endParaRPr lang="en-US" sz="1400" dirty="0"/>
          </a:p>
          <a:p>
            <a:r>
              <a:rPr lang="en-US" sz="1400" dirty="0">
                <a:solidFill>
                  <a:schemeClr val="accent4"/>
                </a:solidFill>
                <a:hlinkClick r:id="rId2">
                  <a:extLst>
                    <a:ext uri="{A12FA001-AC4F-418D-AE19-62706E023703}">
                      <ahyp:hlinkClr xmlns:ahyp="http://schemas.microsoft.com/office/drawing/2018/hyperlinkcolor" val="tx"/>
                    </a:ext>
                  </a:extLst>
                </a:hlinkClick>
              </a:rPr>
              <a:t>https://blog.risingstack.com/the-history-of-react-js-on-a-timeline/</a:t>
            </a:r>
            <a:endParaRPr lang="en-US" sz="1400" dirty="0">
              <a:solidFill>
                <a:schemeClr val="accent4"/>
              </a:solidFill>
            </a:endParaRPr>
          </a:p>
          <a:p>
            <a:r>
              <a:rPr lang="en-US" sz="1400" dirty="0">
                <a:solidFill>
                  <a:schemeClr val="accent4"/>
                </a:solidFill>
                <a:hlinkClick r:id="rId3">
                  <a:extLst>
                    <a:ext uri="{A12FA001-AC4F-418D-AE19-62706E023703}">
                      <ahyp:hlinkClr xmlns:ahyp="http://schemas.microsoft.com/office/drawing/2018/hyperlinkcolor" val="tx"/>
                    </a:ext>
                  </a:extLst>
                </a:hlinkClick>
              </a:rPr>
              <a:t>https://reactjs.org/</a:t>
            </a:r>
            <a:endParaRPr lang="en-US" sz="1400" dirty="0">
              <a:solidFill>
                <a:schemeClr val="accent4"/>
              </a:solidFill>
            </a:endParaRPr>
          </a:p>
          <a:p>
            <a:r>
              <a:rPr lang="en-US" sz="1400" dirty="0">
                <a:solidFill>
                  <a:schemeClr val="accent4"/>
                </a:solidFill>
                <a:hlinkClick r:id="rId4">
                  <a:extLst>
                    <a:ext uri="{A12FA001-AC4F-418D-AE19-62706E023703}">
                      <ahyp:hlinkClr xmlns:ahyp="http://schemas.microsoft.com/office/drawing/2018/hyperlinkcolor" val="tx"/>
                    </a:ext>
                  </a:extLst>
                </a:hlinkClick>
              </a:rPr>
              <a:t>https://skillcrush.com/blog/what-is-react-js/</a:t>
            </a:r>
            <a:endParaRPr lang="en-US" sz="1400" dirty="0">
              <a:solidFill>
                <a:schemeClr val="accent4"/>
              </a:solidFill>
            </a:endParaRPr>
          </a:p>
          <a:p>
            <a:r>
              <a:rPr lang="en-US" sz="1400" dirty="0">
                <a:solidFill>
                  <a:schemeClr val="accent4"/>
                </a:solidFill>
                <a:hlinkClick r:id="rId5">
                  <a:extLst>
                    <a:ext uri="{A12FA001-AC4F-418D-AE19-62706E023703}">
                      <ahyp:hlinkClr xmlns:ahyp="http://schemas.microsoft.com/office/drawing/2018/hyperlinkcolor" val="tx"/>
                    </a:ext>
                  </a:extLst>
                </a:hlinkClick>
              </a:rPr>
              <a:t>https://selleo.com/blog/top-10-companies-using-reactjs</a:t>
            </a:r>
            <a:endParaRPr lang="en-US" sz="1400" dirty="0">
              <a:solidFill>
                <a:schemeClr val="accent4"/>
              </a:solidFill>
            </a:endParaRPr>
          </a:p>
          <a:p>
            <a:endParaRPr lang="en-US" sz="1400" dirty="0">
              <a:solidFill>
                <a:schemeClr val="accent4"/>
              </a:solidFill>
            </a:endParaRPr>
          </a:p>
          <a:p>
            <a:endParaRPr lang="en-US" sz="1400" dirty="0">
              <a:solidFill>
                <a:schemeClr val="accent4"/>
              </a:solidFill>
            </a:endParaRPr>
          </a:p>
          <a:p>
            <a:pPr marL="0" indent="0">
              <a:buNone/>
            </a:pPr>
            <a:endParaRPr lang="en-US" sz="1400" dirty="0">
              <a:solidFill>
                <a:schemeClr val="accent4"/>
              </a:solidFill>
            </a:endParaRPr>
          </a:p>
          <a:p>
            <a:r>
              <a:rPr lang="en-US" sz="1400" dirty="0">
                <a:solidFill>
                  <a:schemeClr val="accent4"/>
                </a:solidFill>
                <a:hlinkClick r:id="rId6">
                  <a:extLst>
                    <a:ext uri="{A12FA001-AC4F-418D-AE19-62706E023703}">
                      <ahyp:hlinkClr xmlns:ahyp="http://schemas.microsoft.com/office/drawing/2018/hyperlinkcolor" val="tx"/>
                    </a:ext>
                  </a:extLst>
                </a:hlinkClick>
              </a:rPr>
              <a:t>https://www.w3schools.com/react/react_forms.asp</a:t>
            </a:r>
            <a:endParaRPr lang="en-US" sz="1400" dirty="0">
              <a:solidFill>
                <a:schemeClr val="accent4"/>
              </a:solidFill>
            </a:endParaRPr>
          </a:p>
          <a:p>
            <a:r>
              <a:rPr lang="en-US" sz="1400" dirty="0">
                <a:solidFill>
                  <a:schemeClr val="accent4"/>
                </a:solidFill>
                <a:hlinkClick r:id="rId7">
                  <a:extLst>
                    <a:ext uri="{A12FA001-AC4F-418D-AE19-62706E023703}">
                      <ahyp:hlinkClr xmlns:ahyp="http://schemas.microsoft.com/office/drawing/2018/hyperlinkcolor" val="tx"/>
                    </a:ext>
                  </a:extLst>
                </a:hlinkClick>
              </a:rPr>
              <a:t>https://www.simform.com/why-use-react/</a:t>
            </a:r>
            <a:r>
              <a:rPr lang="en-US" sz="1400" dirty="0">
                <a:solidFill>
                  <a:schemeClr val="accent4"/>
                </a:solidFill>
              </a:rPr>
              <a:t> </a:t>
            </a:r>
          </a:p>
          <a:p>
            <a:r>
              <a:rPr lang="en-US" sz="1400" dirty="0">
                <a:solidFill>
                  <a:schemeClr val="accent4"/>
                </a:solidFill>
                <a:hlinkClick r:id="rId8">
                  <a:extLst>
                    <a:ext uri="{A12FA001-AC4F-418D-AE19-62706E023703}">
                      <ahyp:hlinkClr xmlns:ahyp="http://schemas.microsoft.com/office/drawing/2018/hyperlinkcolor" val="tx"/>
                    </a:ext>
                  </a:extLst>
                </a:hlinkClick>
              </a:rPr>
              <a:t>https://www.reddit.com/r/reactjs/</a:t>
            </a:r>
            <a:r>
              <a:rPr lang="en-US" sz="1400" dirty="0">
                <a:solidFill>
                  <a:schemeClr val="accent4"/>
                </a:solidFill>
              </a:rPr>
              <a:t> </a:t>
            </a:r>
          </a:p>
        </p:txBody>
      </p:sp>
      <p:sp>
        <p:nvSpPr>
          <p:cNvPr id="4" name="TextBox 3">
            <a:extLst>
              <a:ext uri="{FF2B5EF4-FFF2-40B4-BE49-F238E27FC236}">
                <a16:creationId xmlns:a16="http://schemas.microsoft.com/office/drawing/2014/main" id="{EE5DE944-13DE-5441-8CF9-4AD1DE287D36}"/>
              </a:ext>
            </a:extLst>
          </p:cNvPr>
          <p:cNvSpPr txBox="1"/>
          <p:nvPr/>
        </p:nvSpPr>
        <p:spPr>
          <a:xfrm>
            <a:off x="377687" y="1089992"/>
            <a:ext cx="11430000" cy="2671116"/>
          </a:xfrm>
          <a:prstGeom prst="rect">
            <a:avLst/>
          </a:prstGeom>
          <a:noFill/>
        </p:spPr>
        <p:txBody>
          <a:bodyPr wrap="square" rtlCol="0">
            <a:spAutoFit/>
          </a:bodyPr>
          <a:lstStyle/>
          <a:p>
            <a:r>
              <a:rPr lang="en-US" dirty="0"/>
              <a:t>SUGGESTED FREE TUTORIALS FOR REACT.JS:</a:t>
            </a:r>
          </a:p>
          <a:p>
            <a:endParaRPr lang="en-US" dirty="0"/>
          </a:p>
          <a:p>
            <a:pPr marL="285750" indent="-285750">
              <a:lnSpc>
                <a:spcPct val="150000"/>
              </a:lnSpc>
              <a:buFont typeface="Arial" panose="020B0604020202020204" pitchFamily="34" charset="0"/>
              <a:buChar char="•"/>
            </a:pPr>
            <a:r>
              <a:rPr lang="en-US" dirty="0"/>
              <a:t>The official </a:t>
            </a:r>
            <a:r>
              <a:rPr lang="en-US" dirty="0" err="1"/>
              <a:t>React.js</a:t>
            </a:r>
            <a:r>
              <a:rPr lang="en-US" dirty="0"/>
              <a:t> site tutorial: </a:t>
            </a:r>
            <a:r>
              <a:rPr lang="en-US" dirty="0">
                <a:solidFill>
                  <a:schemeClr val="accent4"/>
                </a:solidFill>
                <a:hlinkClick r:id="rId9">
                  <a:extLst>
                    <a:ext uri="{A12FA001-AC4F-418D-AE19-62706E023703}">
                      <ahyp:hlinkClr xmlns:ahyp="http://schemas.microsoft.com/office/drawing/2018/hyperlinkcolor" val="tx"/>
                    </a:ext>
                  </a:extLst>
                </a:hlinkClick>
              </a:rPr>
              <a:t>https://reactjs.org/tutorial/tutorial.html</a:t>
            </a:r>
            <a:r>
              <a:rPr lang="en-US" dirty="0">
                <a:solidFill>
                  <a:schemeClr val="accent4"/>
                </a:solidFill>
              </a:rPr>
              <a:t> </a:t>
            </a:r>
          </a:p>
          <a:p>
            <a:pPr marL="285750" indent="-285750">
              <a:lnSpc>
                <a:spcPct val="150000"/>
              </a:lnSpc>
              <a:buFont typeface="Arial" panose="020B0604020202020204" pitchFamily="34" charset="0"/>
              <a:buChar char="•"/>
            </a:pPr>
            <a:r>
              <a:rPr lang="en-US" dirty="0"/>
              <a:t>The Beginner’s Guide to React by Kent C. </a:t>
            </a:r>
            <a:r>
              <a:rPr lang="en-US" dirty="0" err="1"/>
              <a:t>Dodds</a:t>
            </a:r>
            <a:r>
              <a:rPr lang="en-US" dirty="0"/>
              <a:t>: </a:t>
            </a:r>
            <a:r>
              <a:rPr lang="en-US" dirty="0">
                <a:solidFill>
                  <a:schemeClr val="accent4"/>
                </a:solidFill>
                <a:hlinkClick r:id="rId10">
                  <a:extLst>
                    <a:ext uri="{A12FA001-AC4F-418D-AE19-62706E023703}">
                      <ahyp:hlinkClr xmlns:ahyp="http://schemas.microsoft.com/office/drawing/2018/hyperlinkcolor" val="tx"/>
                    </a:ext>
                  </a:extLst>
                </a:hlinkClick>
              </a:rPr>
              <a:t>https://egghead.io/courses/the-beginner-s-guide-to-react</a:t>
            </a:r>
            <a:endParaRPr lang="en-US" dirty="0"/>
          </a:p>
          <a:p>
            <a:pPr marL="285750" indent="-285750">
              <a:lnSpc>
                <a:spcPct val="150000"/>
              </a:lnSpc>
              <a:buFont typeface="Arial" panose="020B0604020202020204" pitchFamily="34" charset="0"/>
              <a:buChar char="•"/>
            </a:pPr>
            <a:r>
              <a:rPr lang="en-US" dirty="0" err="1"/>
              <a:t>Codecademy’s</a:t>
            </a:r>
            <a:r>
              <a:rPr lang="en-US" dirty="0"/>
              <a:t> free intermediate React course: </a:t>
            </a:r>
            <a:r>
              <a:rPr lang="en-US" dirty="0">
                <a:solidFill>
                  <a:schemeClr val="accent4"/>
                </a:solidFill>
                <a:hlinkClick r:id="rId11">
                  <a:extLst>
                    <a:ext uri="{A12FA001-AC4F-418D-AE19-62706E023703}">
                      <ahyp:hlinkClr xmlns:ahyp="http://schemas.microsoft.com/office/drawing/2018/hyperlinkcolor" val="tx"/>
                    </a:ext>
                  </a:extLst>
                </a:hlinkClick>
              </a:rPr>
              <a:t>https://www.codecademy.com/learn/react-101</a:t>
            </a:r>
            <a:endParaRPr lang="en-US" dirty="0"/>
          </a:p>
          <a:p>
            <a:pPr marL="285750" indent="-285750">
              <a:lnSpc>
                <a:spcPct val="150000"/>
              </a:lnSpc>
              <a:buFont typeface="Arial" panose="020B0604020202020204" pitchFamily="34" charset="0"/>
              <a:buChar char="•"/>
            </a:pPr>
            <a:r>
              <a:rPr lang="en-US" dirty="0"/>
              <a:t> W3 Schools Tutorial: </a:t>
            </a:r>
            <a:r>
              <a:rPr lang="en-US" dirty="0">
                <a:solidFill>
                  <a:schemeClr val="accent4"/>
                </a:solidFill>
                <a:hlinkClick r:id="rId12">
                  <a:extLst>
                    <a:ext uri="{A12FA001-AC4F-418D-AE19-62706E023703}">
                      <ahyp:hlinkClr xmlns:ahyp="http://schemas.microsoft.com/office/drawing/2018/hyperlinkcolor" val="tx"/>
                    </a:ext>
                  </a:extLst>
                </a:hlinkClick>
              </a:rPr>
              <a:t>https://www.w3schools.com/react/default.asp</a:t>
            </a:r>
            <a:r>
              <a:rPr lang="en-US" dirty="0">
                <a:solidFill>
                  <a:schemeClr val="accent4"/>
                </a:solidFill>
              </a:rPr>
              <a:t> </a:t>
            </a:r>
          </a:p>
        </p:txBody>
      </p:sp>
    </p:spTree>
    <p:extLst>
      <p:ext uri="{BB962C8B-B14F-4D97-AF65-F5344CB8AC3E}">
        <p14:creationId xmlns:p14="http://schemas.microsoft.com/office/powerpoint/2010/main" val="2900822196"/>
      </p:ext>
    </p:extLst>
  </p:cSld>
  <p:clrMapOvr>
    <a:masterClrMapping/>
  </p:clrMapOvr>
  <mc:AlternateContent xmlns:mc="http://schemas.openxmlformats.org/markup-compatibility/2006">
    <mc:Choice xmlns:p14="http://schemas.microsoft.com/office/powerpoint/2010/main" Requires="p14">
      <p:transition spd="slow" p14:dur="12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dissolve">
                                      <p:cBhvr>
                                        <p:cTn id="12" dur="500"/>
                                        <p:tgtEl>
                                          <p:spTgt spid="3">
                                            <p:txEl>
                                              <p:pRg st="0" end="0"/>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dissolve">
                                      <p:cBhvr>
                                        <p:cTn id="21" dur="500"/>
                                        <p:tgtEl>
                                          <p:spTgt spid="3">
                                            <p:txEl>
                                              <p:pRg st="4" end="4"/>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dissolve">
                                      <p:cBhvr>
                                        <p:cTn id="24" dur="500"/>
                                        <p:tgtEl>
                                          <p:spTgt spid="3">
                                            <p:txEl>
                                              <p:pRg st="5" end="5"/>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dissolve">
                                      <p:cBhvr>
                                        <p:cTn id="27" dur="500"/>
                                        <p:tgtEl>
                                          <p:spTgt spid="3">
                                            <p:txEl>
                                              <p:pRg st="9" end="9"/>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3">
                                            <p:txEl>
                                              <p:pRg st="10" end="10"/>
                                            </p:txEl>
                                          </p:spTgt>
                                        </p:tgtEl>
                                        <p:attrNameLst>
                                          <p:attrName>style.visibility</p:attrName>
                                        </p:attrNameLst>
                                      </p:cBhvr>
                                      <p:to>
                                        <p:strVal val="visible"/>
                                      </p:to>
                                    </p:set>
                                    <p:animEffect transition="in" filter="dissolve">
                                      <p:cBhvr>
                                        <p:cTn id="30" dur="500"/>
                                        <p:tgtEl>
                                          <p:spTgt spid="3">
                                            <p:txEl>
                                              <p:pRg st="10" end="10"/>
                                            </p:txEl>
                                          </p:spTgt>
                                        </p:tgtEl>
                                      </p:cBhvr>
                                    </p:animEffect>
                                  </p:childTnLst>
                                </p:cTn>
                              </p:par>
                              <p:par>
                                <p:cTn id="31" presetID="9" presetClass="entr" presetSubtype="0" fill="hold"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animEffect transition="in" filter="dissolve">
                                      <p:cBhvr>
                                        <p:cTn id="33"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Mesh</Template>
  <TotalTime>1657</TotalTime>
  <Words>655</Words>
  <Application>Microsoft Macintosh PowerPoint</Application>
  <PresentationFormat>Widescreen</PresentationFormat>
  <Paragraphs>47</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Century Gothic</vt:lpstr>
      <vt:lpstr>Mesh</vt:lpstr>
      <vt:lpstr>REACT.JS</vt:lpstr>
      <vt:lpstr>What is react?</vt:lpstr>
      <vt:lpstr>Why should you learn to use react?</vt:lpstr>
      <vt:lpstr>How to use react</vt:lpstr>
      <vt:lpstr>Simple example:  Forms</vt:lpstr>
      <vt:lpstr>More advanced examples</vt:lpstr>
      <vt:lpstr>Thanks for watching!</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REACT.JS</dc:title>
  <dc:creator>Ireri Petersen</dc:creator>
  <cp:lastModifiedBy>Ireri Petersen</cp:lastModifiedBy>
  <cp:revision>32</cp:revision>
  <dcterms:created xsi:type="dcterms:W3CDTF">2020-11-02T01:30:18Z</dcterms:created>
  <dcterms:modified xsi:type="dcterms:W3CDTF">2020-11-03T05:08:16Z</dcterms:modified>
</cp:coreProperties>
</file>

<file path=docProps/thumbnail.jpeg>
</file>